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20" r:id="rId1"/>
  </p:sldMasterIdLst>
  <p:notesMasterIdLst>
    <p:notesMasterId r:id="rId28"/>
  </p:notesMasterIdLst>
  <p:handoutMasterIdLst>
    <p:handoutMasterId r:id="rId29"/>
  </p:handoutMasterIdLst>
  <p:sldIdLst>
    <p:sldId id="572" r:id="rId2"/>
    <p:sldId id="743" r:id="rId3"/>
    <p:sldId id="689" r:id="rId4"/>
    <p:sldId id="746" r:id="rId5"/>
    <p:sldId id="753" r:id="rId6"/>
    <p:sldId id="752" r:id="rId7"/>
    <p:sldId id="750" r:id="rId8"/>
    <p:sldId id="751" r:id="rId9"/>
    <p:sldId id="754" r:id="rId10"/>
    <p:sldId id="925" r:id="rId11"/>
    <p:sldId id="926" r:id="rId12"/>
    <p:sldId id="927" r:id="rId13"/>
    <p:sldId id="928" r:id="rId14"/>
    <p:sldId id="929" r:id="rId15"/>
    <p:sldId id="791" r:id="rId16"/>
    <p:sldId id="795" r:id="rId17"/>
    <p:sldId id="796" r:id="rId18"/>
    <p:sldId id="894" r:id="rId19"/>
    <p:sldId id="936" r:id="rId20"/>
    <p:sldId id="930" r:id="rId21"/>
    <p:sldId id="931" r:id="rId22"/>
    <p:sldId id="932" r:id="rId23"/>
    <p:sldId id="933" r:id="rId24"/>
    <p:sldId id="917" r:id="rId25"/>
    <p:sldId id="918" r:id="rId26"/>
    <p:sldId id="919" r:id="rId27"/>
  </p:sldIdLst>
  <p:sldSz cx="9144000" cy="6858000" type="screen4x3"/>
  <p:notesSz cx="7010400" cy="9296400"/>
  <p:embeddedFontLst>
    <p:embeddedFont>
      <p:font typeface="Verdana" pitchFamily="34" charset="0"/>
      <p:regular r:id="rId30"/>
      <p:bold r:id="rId31"/>
      <p:italic r:id="rId32"/>
      <p:boldItalic r:id="rId33"/>
    </p:embeddedFont>
  </p:embeddedFontLst>
  <p:defaultTextStyle>
    <a:defPPr>
      <a:defRPr lang="en-US"/>
    </a:defPPr>
    <a:lvl1pPr algn="l" rtl="0" fontAlgn="base">
      <a:spcBef>
        <a:spcPct val="0"/>
      </a:spcBef>
      <a:spcAft>
        <a:spcPct val="0"/>
      </a:spcAft>
      <a:defRPr sz="1200" kern="1200">
        <a:solidFill>
          <a:schemeClr val="tx1"/>
        </a:solidFill>
        <a:latin typeface="Arial" pitchFamily="34" charset="0"/>
        <a:ea typeface="+mn-ea"/>
        <a:cs typeface="+mn-cs"/>
      </a:defRPr>
    </a:lvl1pPr>
    <a:lvl2pPr marL="457200" algn="l" rtl="0" fontAlgn="base">
      <a:spcBef>
        <a:spcPct val="0"/>
      </a:spcBef>
      <a:spcAft>
        <a:spcPct val="0"/>
      </a:spcAft>
      <a:defRPr sz="1200" kern="1200">
        <a:solidFill>
          <a:schemeClr val="tx1"/>
        </a:solidFill>
        <a:latin typeface="Arial" pitchFamily="34" charset="0"/>
        <a:ea typeface="+mn-ea"/>
        <a:cs typeface="+mn-cs"/>
      </a:defRPr>
    </a:lvl2pPr>
    <a:lvl3pPr marL="914400" algn="l" rtl="0" fontAlgn="base">
      <a:spcBef>
        <a:spcPct val="0"/>
      </a:spcBef>
      <a:spcAft>
        <a:spcPct val="0"/>
      </a:spcAft>
      <a:defRPr sz="1200" kern="1200">
        <a:solidFill>
          <a:schemeClr val="tx1"/>
        </a:solidFill>
        <a:latin typeface="Arial" pitchFamily="34" charset="0"/>
        <a:ea typeface="+mn-ea"/>
        <a:cs typeface="+mn-cs"/>
      </a:defRPr>
    </a:lvl3pPr>
    <a:lvl4pPr marL="1371600" algn="l" rtl="0" fontAlgn="base">
      <a:spcBef>
        <a:spcPct val="0"/>
      </a:spcBef>
      <a:spcAft>
        <a:spcPct val="0"/>
      </a:spcAft>
      <a:defRPr sz="1200" kern="1200">
        <a:solidFill>
          <a:schemeClr val="tx1"/>
        </a:solidFill>
        <a:latin typeface="Arial" pitchFamily="34" charset="0"/>
        <a:ea typeface="+mn-ea"/>
        <a:cs typeface="+mn-cs"/>
      </a:defRPr>
    </a:lvl4pPr>
    <a:lvl5pPr marL="1828800" algn="l" rtl="0" fontAlgn="base">
      <a:spcBef>
        <a:spcPct val="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Arial" pitchFamily="34" charset="0"/>
        <a:ea typeface="+mn-ea"/>
        <a:cs typeface="+mn-cs"/>
      </a:defRPr>
    </a:lvl6pPr>
    <a:lvl7pPr marL="2743200" algn="l" defTabSz="914400" rtl="0" eaLnBrk="1" latinLnBrk="0" hangingPunct="1">
      <a:defRPr sz="1200" kern="1200">
        <a:solidFill>
          <a:schemeClr val="tx1"/>
        </a:solidFill>
        <a:latin typeface="Arial" pitchFamily="34" charset="0"/>
        <a:ea typeface="+mn-ea"/>
        <a:cs typeface="+mn-cs"/>
      </a:defRPr>
    </a:lvl7pPr>
    <a:lvl8pPr marL="3200400" algn="l" defTabSz="914400" rtl="0" eaLnBrk="1" latinLnBrk="0" hangingPunct="1">
      <a:defRPr sz="1200" kern="1200">
        <a:solidFill>
          <a:schemeClr val="tx1"/>
        </a:solidFill>
        <a:latin typeface="Arial" pitchFamily="34" charset="0"/>
        <a:ea typeface="+mn-ea"/>
        <a:cs typeface="+mn-cs"/>
      </a:defRPr>
    </a:lvl8pPr>
    <a:lvl9pPr marL="3657600" algn="l" defTabSz="914400" rtl="0" eaLnBrk="1" latinLnBrk="0" hangingPunct="1">
      <a:defRPr sz="12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00CC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693" autoAdjust="0"/>
    <p:restoredTop sz="86286" autoAdjust="0"/>
  </p:normalViewPr>
  <p:slideViewPr>
    <p:cSldViewPr>
      <p:cViewPr>
        <p:scale>
          <a:sx n="75" d="100"/>
          <a:sy n="75" d="100"/>
        </p:scale>
        <p:origin x="-1224" y="-1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50" d="100"/>
          <a:sy n="50" d="100"/>
        </p:scale>
        <p:origin x="-1938" y="-168"/>
      </p:cViewPr>
      <p:guideLst>
        <p:guide orient="horz" pos="2928"/>
        <p:guide pos="2209"/>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3.fntdata"/><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1.fntdata"/><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221" tIns="45610" rIns="91221" bIns="45610" numCol="1" anchor="t" anchorCtr="0" compatLnSpc="1">
            <a:prstTxWarp prst="textNoShape">
              <a:avLst/>
            </a:prstTxWarp>
          </a:bodyPr>
          <a:lstStyle>
            <a:lvl1pPr algn="l" defTabSz="912813">
              <a:spcBef>
                <a:spcPct val="0"/>
              </a:spcBef>
              <a:defRPr sz="1200">
                <a:latin typeface="Arial" charset="0"/>
              </a:defRPr>
            </a:lvl1pPr>
          </a:lstStyle>
          <a:p>
            <a:pPr>
              <a:defRPr/>
            </a:pPr>
            <a:endParaRPr lang="en-US"/>
          </a:p>
        </p:txBody>
      </p:sp>
      <p:sp>
        <p:nvSpPr>
          <p:cNvPr id="48131"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1221" tIns="45610" rIns="91221" bIns="45610" numCol="1" anchor="t" anchorCtr="0" compatLnSpc="1">
            <a:prstTxWarp prst="textNoShape">
              <a:avLst/>
            </a:prstTxWarp>
          </a:bodyPr>
          <a:lstStyle>
            <a:lvl1pPr algn="r" defTabSz="912813">
              <a:spcBef>
                <a:spcPct val="0"/>
              </a:spcBef>
              <a:defRPr sz="1200">
                <a:latin typeface="Arial" charset="0"/>
              </a:defRPr>
            </a:lvl1pPr>
          </a:lstStyle>
          <a:p>
            <a:pPr>
              <a:defRPr/>
            </a:pPr>
            <a:endParaRPr lang="en-US"/>
          </a:p>
        </p:txBody>
      </p:sp>
      <p:sp>
        <p:nvSpPr>
          <p:cNvPr id="48132"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1221" tIns="45610" rIns="91221" bIns="45610" numCol="1" anchor="b" anchorCtr="0" compatLnSpc="1">
            <a:prstTxWarp prst="textNoShape">
              <a:avLst/>
            </a:prstTxWarp>
          </a:bodyPr>
          <a:lstStyle>
            <a:lvl1pPr algn="l" defTabSz="912813">
              <a:spcBef>
                <a:spcPct val="0"/>
              </a:spcBef>
              <a:defRPr sz="1200">
                <a:latin typeface="Arial" charset="0"/>
              </a:defRPr>
            </a:lvl1pPr>
          </a:lstStyle>
          <a:p>
            <a:pPr>
              <a:defRPr/>
            </a:pPr>
            <a:endParaRPr lang="en-US"/>
          </a:p>
        </p:txBody>
      </p:sp>
      <p:sp>
        <p:nvSpPr>
          <p:cNvPr id="48133"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1221" tIns="45610" rIns="91221" bIns="45610" numCol="1" anchor="b" anchorCtr="0" compatLnSpc="1">
            <a:prstTxWarp prst="textNoShape">
              <a:avLst/>
            </a:prstTxWarp>
          </a:bodyPr>
          <a:lstStyle>
            <a:lvl1pPr algn="r" defTabSz="912813">
              <a:spcBef>
                <a:spcPct val="0"/>
              </a:spcBef>
              <a:defRPr sz="1200">
                <a:latin typeface="Arial" charset="0"/>
              </a:defRPr>
            </a:lvl1pPr>
          </a:lstStyle>
          <a:p>
            <a:pPr>
              <a:defRPr/>
            </a:pPr>
            <a:fld id="{C8F475FF-4C7B-41E4-AE3B-45097526B59A}"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221" tIns="45610" rIns="91221" bIns="45610" numCol="1" anchor="t" anchorCtr="0" compatLnSpc="1">
            <a:prstTxWarp prst="textNoShape">
              <a:avLst/>
            </a:prstTxWarp>
          </a:bodyPr>
          <a:lstStyle>
            <a:lvl1pPr algn="l" defTabSz="912813">
              <a:spcBef>
                <a:spcPct val="0"/>
              </a:spcBef>
              <a:defRPr sz="1200">
                <a:latin typeface="Arial" charset="0"/>
              </a:defRPr>
            </a:lvl1pPr>
          </a:lstStyle>
          <a:p>
            <a:pPr>
              <a:defRPr/>
            </a:pPr>
            <a:endParaRPr lang="en-US"/>
          </a:p>
        </p:txBody>
      </p:sp>
      <p:sp>
        <p:nvSpPr>
          <p:cNvPr id="7171"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1221" tIns="45610" rIns="91221" bIns="45610" numCol="1" anchor="t" anchorCtr="0" compatLnSpc="1">
            <a:prstTxWarp prst="textNoShape">
              <a:avLst/>
            </a:prstTxWarp>
          </a:bodyPr>
          <a:lstStyle>
            <a:lvl1pPr algn="r" defTabSz="912813">
              <a:spcBef>
                <a:spcPct val="0"/>
              </a:spcBef>
              <a:defRPr sz="1200">
                <a:latin typeface="Arial" charset="0"/>
              </a:defRPr>
            </a:lvl1pPr>
          </a:lstStyle>
          <a:p>
            <a:pPr>
              <a:defRPr/>
            </a:pPr>
            <a:endParaRPr lang="en-US"/>
          </a:p>
        </p:txBody>
      </p:sp>
      <p:sp>
        <p:nvSpPr>
          <p:cNvPr id="22016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1221" tIns="45610" rIns="91221" bIns="4561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1221" tIns="45610" rIns="91221" bIns="45610" numCol="1" anchor="b" anchorCtr="0" compatLnSpc="1">
            <a:prstTxWarp prst="textNoShape">
              <a:avLst/>
            </a:prstTxWarp>
          </a:bodyPr>
          <a:lstStyle>
            <a:lvl1pPr algn="l" defTabSz="912813">
              <a:spcBef>
                <a:spcPct val="0"/>
              </a:spcBef>
              <a:defRPr sz="1200">
                <a:latin typeface="Arial" charset="0"/>
              </a:defRPr>
            </a:lvl1pPr>
          </a:lstStyle>
          <a:p>
            <a:pPr>
              <a:defRPr/>
            </a:pPr>
            <a:endParaRPr lang="en-US"/>
          </a:p>
        </p:txBody>
      </p:sp>
      <p:sp>
        <p:nvSpPr>
          <p:cNvPr id="7175"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1221" tIns="45610" rIns="91221" bIns="45610" numCol="1" anchor="b" anchorCtr="0" compatLnSpc="1">
            <a:prstTxWarp prst="textNoShape">
              <a:avLst/>
            </a:prstTxWarp>
          </a:bodyPr>
          <a:lstStyle>
            <a:lvl1pPr algn="r" defTabSz="912813">
              <a:spcBef>
                <a:spcPct val="0"/>
              </a:spcBef>
              <a:defRPr sz="1200">
                <a:latin typeface="Arial" charset="0"/>
              </a:defRPr>
            </a:lvl1pPr>
          </a:lstStyle>
          <a:p>
            <a:pPr>
              <a:defRPr/>
            </a:pPr>
            <a:fld id="{8D8AA619-0ACB-4190-BA01-AD3DEBCE5C5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Slide Image Placeholder 1"/>
          <p:cNvSpPr>
            <a:spLocks noGrp="1" noRot="1" noChangeAspect="1" noTextEdit="1"/>
          </p:cNvSpPr>
          <p:nvPr>
            <p:ph type="sldImg"/>
          </p:nvPr>
        </p:nvSpPr>
        <p:spPr>
          <a:xfrm>
            <a:off x="1181100" y="703263"/>
            <a:ext cx="4648200" cy="3486150"/>
          </a:xfrm>
          <a:ln/>
        </p:spPr>
      </p:sp>
      <p:sp>
        <p:nvSpPr>
          <p:cNvPr id="221187" name="Notes Placeholder 2"/>
          <p:cNvSpPr>
            <a:spLocks noGrp="1"/>
          </p:cNvSpPr>
          <p:nvPr>
            <p:ph type="body" idx="1"/>
          </p:nvPr>
        </p:nvSpPr>
        <p:spPr>
          <a:xfrm>
            <a:off x="701675" y="4514850"/>
            <a:ext cx="5607050" cy="4183063"/>
          </a:xfrm>
          <a:noFill/>
          <a:ln/>
        </p:spPr>
        <p:txBody>
          <a:bodyPr/>
          <a:lstStyle/>
          <a:p>
            <a:pPr eaLnBrk="1" hangingPunct="1">
              <a:spcBef>
                <a:spcPct val="50000"/>
              </a:spcBef>
            </a:pPr>
            <a:endParaRPr lang="en-US" sz="1000" smtClean="0">
              <a:latin typeface="Arial" pitchFamily="34" charset="0"/>
            </a:endParaRPr>
          </a:p>
        </p:txBody>
      </p:sp>
      <p:sp>
        <p:nvSpPr>
          <p:cNvPr id="221188" name="Slide Number Placeholder 3"/>
          <p:cNvSpPr>
            <a:spLocks noGrp="1"/>
          </p:cNvSpPr>
          <p:nvPr>
            <p:ph type="sldNum" sz="quarter" idx="5"/>
          </p:nvPr>
        </p:nvSpPr>
        <p:spPr>
          <a:noFill/>
        </p:spPr>
        <p:txBody>
          <a:bodyPr/>
          <a:lstStyle/>
          <a:p>
            <a:fld id="{BC7544BD-CC91-40F7-8F79-066A3757AAA5}" type="slidenum">
              <a:rPr lang="en-US" smtClean="0">
                <a:latin typeface="Arial" pitchFamily="34" charset="0"/>
              </a:rPr>
              <a:pPr/>
              <a:t>1</a:t>
            </a:fld>
            <a:endParaRPr lang="en-US"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Slide Image Placeholder 1"/>
          <p:cNvSpPr>
            <a:spLocks noGrp="1" noRot="1" noChangeAspect="1" noTextEdit="1"/>
          </p:cNvSpPr>
          <p:nvPr>
            <p:ph type="sldImg"/>
          </p:nvPr>
        </p:nvSpPr>
        <p:spPr>
          <a:ln/>
        </p:spPr>
      </p:sp>
      <p:sp>
        <p:nvSpPr>
          <p:cNvPr id="252931" name="Notes Placeholder 2"/>
          <p:cNvSpPr>
            <a:spLocks noGrp="1"/>
          </p:cNvSpPr>
          <p:nvPr>
            <p:ph type="body" idx="1"/>
          </p:nvPr>
        </p:nvSpPr>
        <p:spPr>
          <a:noFill/>
          <a:ln/>
        </p:spPr>
        <p:txBody>
          <a:bodyPr/>
          <a:lstStyle/>
          <a:p>
            <a:endParaRPr lang="en-US" smtClean="0">
              <a:latin typeface="Arial" pitchFamily="34" charset="0"/>
            </a:endParaRPr>
          </a:p>
        </p:txBody>
      </p:sp>
      <p:sp>
        <p:nvSpPr>
          <p:cNvPr id="252932" name="Slide Number Placeholder 3"/>
          <p:cNvSpPr>
            <a:spLocks noGrp="1"/>
          </p:cNvSpPr>
          <p:nvPr>
            <p:ph type="sldNum" sz="quarter" idx="5"/>
          </p:nvPr>
        </p:nvSpPr>
        <p:spPr>
          <a:noFill/>
        </p:spPr>
        <p:txBody>
          <a:bodyPr/>
          <a:lstStyle/>
          <a:p>
            <a:fld id="{371659DC-9CBB-4073-8AEE-4D2C2FC6A786}" type="slidenum">
              <a:rPr lang="en-US" smtClean="0">
                <a:latin typeface="Arial" pitchFamily="34" charset="0"/>
              </a:rPr>
              <a:pPr/>
              <a:t>16</a:t>
            </a:fld>
            <a:endParaRPr lang="en-US" smtClean="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Slide Image Placeholder 1"/>
          <p:cNvSpPr>
            <a:spLocks noGrp="1" noRot="1" noChangeAspect="1" noTextEdit="1"/>
          </p:cNvSpPr>
          <p:nvPr>
            <p:ph type="sldImg"/>
          </p:nvPr>
        </p:nvSpPr>
        <p:spPr>
          <a:ln/>
        </p:spPr>
      </p:sp>
      <p:sp>
        <p:nvSpPr>
          <p:cNvPr id="253955" name="Notes Placeholder 2"/>
          <p:cNvSpPr>
            <a:spLocks noGrp="1"/>
          </p:cNvSpPr>
          <p:nvPr>
            <p:ph type="body" idx="1"/>
          </p:nvPr>
        </p:nvSpPr>
        <p:spPr>
          <a:noFill/>
          <a:ln/>
        </p:spPr>
        <p:txBody>
          <a:bodyPr/>
          <a:lstStyle/>
          <a:p>
            <a:endParaRPr lang="en-US" dirty="0" smtClean="0">
              <a:latin typeface="Arial" pitchFamily="34" charset="0"/>
            </a:endParaRPr>
          </a:p>
        </p:txBody>
      </p:sp>
      <p:sp>
        <p:nvSpPr>
          <p:cNvPr id="253956" name="Slide Number Placeholder 3"/>
          <p:cNvSpPr>
            <a:spLocks noGrp="1"/>
          </p:cNvSpPr>
          <p:nvPr>
            <p:ph type="sldNum" sz="quarter" idx="5"/>
          </p:nvPr>
        </p:nvSpPr>
        <p:spPr>
          <a:noFill/>
        </p:spPr>
        <p:txBody>
          <a:bodyPr/>
          <a:lstStyle/>
          <a:p>
            <a:fld id="{1A1DC79E-9847-4760-A179-22AF297861E5}" type="slidenum">
              <a:rPr lang="en-US" smtClean="0">
                <a:latin typeface="Arial" pitchFamily="34" charset="0"/>
              </a:rPr>
              <a:pPr/>
              <a:t>17</a:t>
            </a:fld>
            <a:endParaRPr lang="en-US"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9186" name="Slide Image Placeholder 1"/>
          <p:cNvSpPr>
            <a:spLocks noGrp="1" noRot="1" noChangeAspect="1" noTextEdit="1"/>
          </p:cNvSpPr>
          <p:nvPr>
            <p:ph type="sldImg"/>
          </p:nvPr>
        </p:nvSpPr>
        <p:spPr>
          <a:ln/>
        </p:spPr>
      </p:sp>
      <p:sp>
        <p:nvSpPr>
          <p:cNvPr id="349187" name="Notes Placeholder 2"/>
          <p:cNvSpPr>
            <a:spLocks noGrp="1"/>
          </p:cNvSpPr>
          <p:nvPr>
            <p:ph type="body" idx="1"/>
          </p:nvPr>
        </p:nvSpPr>
        <p:spPr>
          <a:noFill/>
          <a:ln/>
        </p:spPr>
        <p:txBody>
          <a:bodyPr/>
          <a:lstStyle/>
          <a:p>
            <a:pPr eaLnBrk="1" hangingPunct="1">
              <a:spcBef>
                <a:spcPct val="50000"/>
              </a:spcBef>
            </a:pPr>
            <a:endParaRPr lang="en-US" dirty="0" smtClean="0">
              <a:latin typeface="Arial" pitchFamily="34" charset="0"/>
            </a:endParaRPr>
          </a:p>
        </p:txBody>
      </p:sp>
      <p:sp>
        <p:nvSpPr>
          <p:cNvPr id="349188" name="Slide Number Placeholder 3"/>
          <p:cNvSpPr>
            <a:spLocks noGrp="1"/>
          </p:cNvSpPr>
          <p:nvPr>
            <p:ph type="sldNum" sz="quarter" idx="5"/>
          </p:nvPr>
        </p:nvSpPr>
        <p:spPr>
          <a:noFill/>
        </p:spPr>
        <p:txBody>
          <a:bodyPr/>
          <a:lstStyle/>
          <a:p>
            <a:fld id="{891FB23A-8D53-48DC-BAA4-9E0FAA72EF5D}" type="slidenum">
              <a:rPr lang="en-US" smtClean="0">
                <a:latin typeface="Arial" pitchFamily="34" charset="0"/>
              </a:rPr>
              <a:pPr/>
              <a:t>18</a:t>
            </a:fld>
            <a:endParaRPr lang="en-US" smtClean="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2" name="Slide Image Placeholder 1"/>
          <p:cNvSpPr>
            <a:spLocks noGrp="1" noRot="1" noChangeAspect="1" noTextEdit="1"/>
          </p:cNvSpPr>
          <p:nvPr>
            <p:ph type="sldImg"/>
          </p:nvPr>
        </p:nvSpPr>
        <p:spPr>
          <a:xfrm>
            <a:off x="1181100" y="703263"/>
            <a:ext cx="4648200" cy="3486150"/>
          </a:xfrm>
          <a:ln/>
        </p:spPr>
      </p:sp>
      <p:sp>
        <p:nvSpPr>
          <p:cNvPr id="368643" name="Notes Placeholder 2"/>
          <p:cNvSpPr>
            <a:spLocks noGrp="1"/>
          </p:cNvSpPr>
          <p:nvPr>
            <p:ph type="body" idx="1"/>
          </p:nvPr>
        </p:nvSpPr>
        <p:spPr>
          <a:xfrm>
            <a:off x="701675" y="4514850"/>
            <a:ext cx="5607050" cy="4183063"/>
          </a:xfrm>
          <a:noFill/>
          <a:ln/>
        </p:spPr>
        <p:txBody>
          <a:bodyPr/>
          <a:lstStyle/>
          <a:p>
            <a:pPr eaLnBrk="1" hangingPunct="1">
              <a:spcBef>
                <a:spcPct val="50000"/>
              </a:spcBef>
            </a:pPr>
            <a:endParaRPr lang="en-US" sz="1000" smtClean="0">
              <a:latin typeface="Arial" pitchFamily="34" charset="0"/>
            </a:endParaRPr>
          </a:p>
        </p:txBody>
      </p:sp>
      <p:sp>
        <p:nvSpPr>
          <p:cNvPr id="368644" name="Slide Number Placeholder 3"/>
          <p:cNvSpPr>
            <a:spLocks noGrp="1"/>
          </p:cNvSpPr>
          <p:nvPr>
            <p:ph type="sldNum" sz="quarter" idx="5"/>
          </p:nvPr>
        </p:nvSpPr>
        <p:spPr>
          <a:noFill/>
        </p:spPr>
        <p:txBody>
          <a:bodyPr/>
          <a:lstStyle/>
          <a:p>
            <a:fld id="{761955D8-CD9E-4F88-A92A-87B8140BC976}" type="slidenum">
              <a:rPr lang="en-US" smtClean="0">
                <a:latin typeface="Arial" pitchFamily="34" charset="0"/>
              </a:rPr>
              <a:pPr/>
              <a:t>24</a:t>
            </a:fld>
            <a:endParaRPr lang="en-US"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lnSpcReduction="10000"/>
          </a:bodyPr>
          <a:lstStyle/>
          <a:p>
            <a:pPr marL="228600" indent="-228600">
              <a:buFontTx/>
              <a:buNone/>
              <a:defRPr/>
            </a:pPr>
            <a:endParaRPr lang="en-US" dirty="0" smtClean="0"/>
          </a:p>
        </p:txBody>
      </p:sp>
      <p:sp>
        <p:nvSpPr>
          <p:cNvPr id="223236" name="Slide Number Placeholder 3"/>
          <p:cNvSpPr>
            <a:spLocks noGrp="1"/>
          </p:cNvSpPr>
          <p:nvPr>
            <p:ph type="sldNum" sz="quarter" idx="5"/>
          </p:nvPr>
        </p:nvSpPr>
        <p:spPr>
          <a:noFill/>
        </p:spPr>
        <p:txBody>
          <a:bodyPr/>
          <a:lstStyle/>
          <a:p>
            <a:fld id="{6582F6B8-8934-49A0-BD43-F5A4E5C93F4F}" type="slidenum">
              <a:rPr lang="en-US" smtClean="0">
                <a:latin typeface="Arial" pitchFamily="34" charset="0"/>
              </a:rPr>
              <a:pPr/>
              <a:t>2</a:t>
            </a:fld>
            <a:endParaRPr lang="en-US"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Slide Image Placeholder 1"/>
          <p:cNvSpPr>
            <a:spLocks noGrp="1" noRot="1" noChangeAspect="1" noTextEdit="1"/>
          </p:cNvSpPr>
          <p:nvPr>
            <p:ph type="sldImg"/>
          </p:nvPr>
        </p:nvSpPr>
        <p:spPr>
          <a:xfrm>
            <a:off x="1181100" y="703263"/>
            <a:ext cx="4648200" cy="3486150"/>
          </a:xfrm>
          <a:ln/>
        </p:spPr>
      </p:sp>
      <p:sp>
        <p:nvSpPr>
          <p:cNvPr id="227331" name="Notes Placeholder 2"/>
          <p:cNvSpPr>
            <a:spLocks noGrp="1"/>
          </p:cNvSpPr>
          <p:nvPr>
            <p:ph type="body" idx="1"/>
          </p:nvPr>
        </p:nvSpPr>
        <p:spPr>
          <a:xfrm>
            <a:off x="701675" y="4514850"/>
            <a:ext cx="5607050" cy="4183063"/>
          </a:xfrm>
          <a:noFill/>
          <a:ln/>
        </p:spPr>
        <p:txBody>
          <a:bodyPr/>
          <a:lstStyle/>
          <a:p>
            <a:pPr eaLnBrk="1" hangingPunct="1">
              <a:spcBef>
                <a:spcPct val="50000"/>
              </a:spcBef>
            </a:pPr>
            <a:endParaRPr lang="en-US" sz="1000" dirty="0" smtClean="0">
              <a:latin typeface="Arial" pitchFamily="34" charset="0"/>
            </a:endParaRPr>
          </a:p>
        </p:txBody>
      </p:sp>
      <p:sp>
        <p:nvSpPr>
          <p:cNvPr id="227332" name="Slide Number Placeholder 3"/>
          <p:cNvSpPr>
            <a:spLocks noGrp="1"/>
          </p:cNvSpPr>
          <p:nvPr>
            <p:ph type="sldNum" sz="quarter" idx="5"/>
          </p:nvPr>
        </p:nvSpPr>
        <p:spPr>
          <a:noFill/>
        </p:spPr>
        <p:txBody>
          <a:bodyPr/>
          <a:lstStyle/>
          <a:p>
            <a:fld id="{CBF1C58D-A43B-4070-8429-D35D5B620D1B}" type="slidenum">
              <a:rPr lang="en-US" smtClean="0">
                <a:latin typeface="Arial" pitchFamily="34" charset="0"/>
              </a:rPr>
              <a:pPr/>
              <a:t>3</a:t>
            </a:fld>
            <a:endParaRPr lang="en-US"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Slide Image Placeholder 1"/>
          <p:cNvSpPr>
            <a:spLocks noGrp="1" noRot="1" noChangeAspect="1" noTextEdit="1"/>
          </p:cNvSpPr>
          <p:nvPr>
            <p:ph type="sldImg"/>
          </p:nvPr>
        </p:nvSpPr>
        <p:spPr>
          <a:xfrm>
            <a:off x="1181100" y="703263"/>
            <a:ext cx="4648200" cy="3486150"/>
          </a:xfrm>
          <a:ln/>
        </p:spPr>
      </p:sp>
      <p:sp>
        <p:nvSpPr>
          <p:cNvPr id="228355" name="Notes Placeholder 2"/>
          <p:cNvSpPr>
            <a:spLocks noGrp="1"/>
          </p:cNvSpPr>
          <p:nvPr>
            <p:ph type="body" idx="1"/>
          </p:nvPr>
        </p:nvSpPr>
        <p:spPr>
          <a:xfrm>
            <a:off x="701675" y="4514850"/>
            <a:ext cx="5607050" cy="4183063"/>
          </a:xfrm>
          <a:noFill/>
          <a:ln/>
        </p:spPr>
        <p:txBody>
          <a:bodyPr/>
          <a:lstStyle/>
          <a:p>
            <a:pPr eaLnBrk="1" hangingPunct="1">
              <a:spcBef>
                <a:spcPct val="50000"/>
              </a:spcBef>
            </a:pPr>
            <a:endParaRPr lang="en-US" sz="1000" dirty="0" smtClean="0">
              <a:latin typeface="Arial" pitchFamily="34" charset="0"/>
            </a:endParaRPr>
          </a:p>
        </p:txBody>
      </p:sp>
      <p:sp>
        <p:nvSpPr>
          <p:cNvPr id="228356" name="Slide Number Placeholder 3"/>
          <p:cNvSpPr>
            <a:spLocks noGrp="1"/>
          </p:cNvSpPr>
          <p:nvPr>
            <p:ph type="sldNum" sz="quarter" idx="5"/>
          </p:nvPr>
        </p:nvSpPr>
        <p:spPr>
          <a:noFill/>
        </p:spPr>
        <p:txBody>
          <a:bodyPr/>
          <a:lstStyle/>
          <a:p>
            <a:fld id="{3CC374BB-AB9C-4CB0-8DE8-480950FDAB70}" type="slidenum">
              <a:rPr lang="en-US" smtClean="0">
                <a:latin typeface="Arial" pitchFamily="34" charset="0"/>
              </a:rPr>
              <a:pPr/>
              <a:t>4</a:t>
            </a:fld>
            <a:endParaRPr lang="en-US"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Slide Image Placeholder 1"/>
          <p:cNvSpPr>
            <a:spLocks noGrp="1" noRot="1" noChangeAspect="1" noTextEdit="1"/>
          </p:cNvSpPr>
          <p:nvPr>
            <p:ph type="sldImg"/>
          </p:nvPr>
        </p:nvSpPr>
        <p:spPr>
          <a:ln/>
        </p:spPr>
      </p:sp>
      <p:sp>
        <p:nvSpPr>
          <p:cNvPr id="233475" name="Notes Placeholder 2"/>
          <p:cNvSpPr>
            <a:spLocks noGrp="1"/>
          </p:cNvSpPr>
          <p:nvPr>
            <p:ph type="body" idx="1"/>
          </p:nvPr>
        </p:nvSpPr>
        <p:spPr>
          <a:noFill/>
          <a:ln/>
        </p:spPr>
        <p:txBody>
          <a:bodyPr/>
          <a:lstStyle/>
          <a:p>
            <a:endParaRPr lang="en-US" dirty="0" smtClean="0">
              <a:latin typeface="Arial" pitchFamily="34" charset="0"/>
            </a:endParaRPr>
          </a:p>
        </p:txBody>
      </p:sp>
      <p:sp>
        <p:nvSpPr>
          <p:cNvPr id="233476" name="Slide Number Placeholder 3"/>
          <p:cNvSpPr>
            <a:spLocks noGrp="1"/>
          </p:cNvSpPr>
          <p:nvPr>
            <p:ph type="sldNum" sz="quarter" idx="5"/>
          </p:nvPr>
        </p:nvSpPr>
        <p:spPr>
          <a:noFill/>
        </p:spPr>
        <p:txBody>
          <a:bodyPr/>
          <a:lstStyle/>
          <a:p>
            <a:fld id="{CA4A1D8A-3DA2-40B9-98EE-48C8608839A3}" type="slidenum">
              <a:rPr lang="en-US" smtClean="0">
                <a:latin typeface="Arial" pitchFamily="34" charset="0"/>
              </a:rPr>
              <a:pPr/>
              <a:t>6</a:t>
            </a:fld>
            <a:endParaRPr lang="en-US"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p:cNvSpPr>
            <a:spLocks noGrp="1" noRot="1" noChangeAspect="1" noTextEdit="1"/>
          </p:cNvSpPr>
          <p:nvPr>
            <p:ph type="sldImg"/>
          </p:nvPr>
        </p:nvSpPr>
        <p:spPr>
          <a:ln/>
        </p:spPr>
      </p:sp>
      <p:sp>
        <p:nvSpPr>
          <p:cNvPr id="231427" name="Notes Placeholder 2"/>
          <p:cNvSpPr>
            <a:spLocks noGrp="1"/>
          </p:cNvSpPr>
          <p:nvPr>
            <p:ph type="body" idx="1"/>
          </p:nvPr>
        </p:nvSpPr>
        <p:spPr>
          <a:noFill/>
          <a:ln/>
        </p:spPr>
        <p:txBody>
          <a:bodyPr/>
          <a:lstStyle/>
          <a:p>
            <a:endParaRPr lang="en-US" dirty="0" smtClean="0">
              <a:latin typeface="Arial" pitchFamily="34" charset="0"/>
            </a:endParaRPr>
          </a:p>
        </p:txBody>
      </p:sp>
      <p:sp>
        <p:nvSpPr>
          <p:cNvPr id="231428" name="Slide Number Placeholder 3"/>
          <p:cNvSpPr>
            <a:spLocks noGrp="1"/>
          </p:cNvSpPr>
          <p:nvPr>
            <p:ph type="sldNum" sz="quarter" idx="5"/>
          </p:nvPr>
        </p:nvSpPr>
        <p:spPr>
          <a:noFill/>
        </p:spPr>
        <p:txBody>
          <a:bodyPr/>
          <a:lstStyle/>
          <a:p>
            <a:fld id="{137E72D9-F7D5-425A-A0CD-CF9DB144FD9F}" type="slidenum">
              <a:rPr lang="en-US" smtClean="0">
                <a:latin typeface="Arial" pitchFamily="34" charset="0"/>
              </a:rPr>
              <a:pPr/>
              <a:t>7</a:t>
            </a:fld>
            <a:endParaRPr lang="en-US"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Slide Image Placeholder 1"/>
          <p:cNvSpPr>
            <a:spLocks noGrp="1" noRot="1" noChangeAspect="1" noTextEdit="1"/>
          </p:cNvSpPr>
          <p:nvPr>
            <p:ph type="sldImg"/>
          </p:nvPr>
        </p:nvSpPr>
        <p:spPr>
          <a:ln/>
        </p:spPr>
      </p:sp>
      <p:sp>
        <p:nvSpPr>
          <p:cNvPr id="232451" name="Notes Placeholder 2"/>
          <p:cNvSpPr>
            <a:spLocks noGrp="1"/>
          </p:cNvSpPr>
          <p:nvPr>
            <p:ph type="body" idx="1"/>
          </p:nvPr>
        </p:nvSpPr>
        <p:spPr>
          <a:noFill/>
          <a:ln/>
        </p:spPr>
        <p:txBody>
          <a:bodyPr/>
          <a:lstStyle/>
          <a:p>
            <a:endParaRPr lang="en-US" dirty="0" smtClean="0">
              <a:latin typeface="Arial" pitchFamily="34" charset="0"/>
            </a:endParaRPr>
          </a:p>
        </p:txBody>
      </p:sp>
      <p:sp>
        <p:nvSpPr>
          <p:cNvPr id="232452" name="Slide Number Placeholder 3"/>
          <p:cNvSpPr>
            <a:spLocks noGrp="1"/>
          </p:cNvSpPr>
          <p:nvPr>
            <p:ph type="sldNum" sz="quarter" idx="5"/>
          </p:nvPr>
        </p:nvSpPr>
        <p:spPr>
          <a:noFill/>
        </p:spPr>
        <p:txBody>
          <a:bodyPr/>
          <a:lstStyle/>
          <a:p>
            <a:fld id="{7CDA7B5F-8FEE-462C-B417-D59B89F7212B}" type="slidenum">
              <a:rPr lang="en-US" smtClean="0">
                <a:latin typeface="Arial" pitchFamily="34" charset="0"/>
              </a:rPr>
              <a:pPr/>
              <a:t>8</a:t>
            </a:fld>
            <a:endParaRPr lang="en-US"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defRPr/>
            </a:pPr>
            <a:endParaRPr lang="en-US" dirty="0"/>
          </a:p>
        </p:txBody>
      </p:sp>
      <p:sp>
        <p:nvSpPr>
          <p:cNvPr id="234500" name="Slide Number Placeholder 3"/>
          <p:cNvSpPr>
            <a:spLocks noGrp="1"/>
          </p:cNvSpPr>
          <p:nvPr>
            <p:ph type="sldNum" sz="quarter" idx="5"/>
          </p:nvPr>
        </p:nvSpPr>
        <p:spPr>
          <a:noFill/>
        </p:spPr>
        <p:txBody>
          <a:bodyPr/>
          <a:lstStyle/>
          <a:p>
            <a:fld id="{12AF0E67-FE1C-464F-AC5F-0D84F4F2C070}" type="slidenum">
              <a:rPr lang="en-US" smtClean="0">
                <a:latin typeface="Arial" pitchFamily="34" charset="0"/>
              </a:rPr>
              <a:pPr/>
              <a:t>9</a:t>
            </a:fld>
            <a:endParaRPr lang="en-US"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Rot="1" noChangeAspect="1" noChangeArrowheads="1" noTextEdit="1"/>
          </p:cNvSpPr>
          <p:nvPr>
            <p:ph type="sldImg"/>
          </p:nvPr>
        </p:nvSpPr>
        <p:spPr>
          <a:ln/>
        </p:spPr>
      </p:sp>
      <p:sp>
        <p:nvSpPr>
          <p:cNvPr id="248835" name="Rectangle 3"/>
          <p:cNvSpPr>
            <a:spLocks noGrp="1" noChangeArrowheads="1"/>
          </p:cNvSpPr>
          <p:nvPr>
            <p:ph type="body" idx="1"/>
          </p:nvPr>
        </p:nvSpPr>
        <p:spPr>
          <a:noFill/>
          <a:ln/>
        </p:spPr>
        <p:txBody>
          <a:bodyPr/>
          <a:lstStyle/>
          <a:p>
            <a:pPr lvl="7">
              <a:buFontTx/>
              <a:buAutoNum type="arabicPeriod"/>
            </a:pPr>
            <a:endParaRPr lang="en-US" sz="800" dirty="0" smtClean="0">
              <a:latin typeface="Arial" pitchFamily="34" charset="0"/>
            </a:endParaRPr>
          </a:p>
          <a:p>
            <a:endParaRPr lang="en-US" sz="800" dirty="0" smtClean="0">
              <a:latin typeface="Arial" pitchFamily="34" charset="0"/>
            </a:endParaRPr>
          </a:p>
          <a:p>
            <a:endParaRPr lang="en-US" sz="800" dirty="0"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222625" y="304800"/>
            <a:ext cx="11909425" cy="4724400"/>
            <a:chOff x="-2030" y="192"/>
            <a:chExt cx="7502" cy="2976"/>
          </a:xfrm>
        </p:grpSpPr>
        <p:sp>
          <p:nvSpPr>
            <p:cNvPr id="5"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pPr>
                <a:spcBef>
                  <a:spcPct val="50000"/>
                </a:spcBef>
                <a:defRPr/>
              </a:pPr>
              <a:endParaRPr lang="en-US">
                <a:latin typeface="Arial" charset="0"/>
              </a:endParaRPr>
            </a:p>
          </p:txBody>
        </p:sp>
        <p:sp>
          <p:nvSpPr>
            <p:cNvPr id="6"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pPr>
                <a:defRPr/>
              </a:pPr>
              <a:endParaRPr lang="en-US" sz="2400">
                <a:latin typeface="Times New Roman" pitchFamily="18" charset="0"/>
              </a:endParaRPr>
            </a:p>
          </p:txBody>
        </p:sp>
        <p:sp>
          <p:nvSpPr>
            <p:cNvPr id="7"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pPr>
                <a:defRPr/>
              </a:pPr>
              <a:endParaRPr lang="en-US" sz="1800">
                <a:latin typeface="Arial" charset="0"/>
              </a:endParaRPr>
            </a:p>
          </p:txBody>
        </p:sp>
      </p:grpSp>
      <p:sp>
        <p:nvSpPr>
          <p:cNvPr id="218118" name="Rectangle 6"/>
          <p:cNvSpPr>
            <a:spLocks noGrp="1" noChangeArrowheads="1"/>
          </p:cNvSpPr>
          <p:nvPr>
            <p:ph type="ctrTitle"/>
          </p:nvPr>
        </p:nvSpPr>
        <p:spPr>
          <a:xfrm>
            <a:off x="1443038" y="985838"/>
            <a:ext cx="7239000" cy="1444625"/>
          </a:xfrm>
        </p:spPr>
        <p:txBody>
          <a:bodyPr/>
          <a:lstStyle>
            <a:lvl1pPr>
              <a:defRPr sz="4000"/>
            </a:lvl1pPr>
          </a:lstStyle>
          <a:p>
            <a:r>
              <a:rPr lang="en-US"/>
              <a:t>Click to edit Master title style</a:t>
            </a:r>
          </a:p>
        </p:txBody>
      </p:sp>
      <p:sp>
        <p:nvSpPr>
          <p:cNvPr id="218119"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en-US"/>
              <a:t>Click to edit Master subtitle style</a:t>
            </a:r>
          </a:p>
        </p:txBody>
      </p:sp>
      <p:sp>
        <p:nvSpPr>
          <p:cNvPr id="8" name="Rectangle 8"/>
          <p:cNvSpPr>
            <a:spLocks noGrp="1" noChangeArrowheads="1"/>
          </p:cNvSpPr>
          <p:nvPr>
            <p:ph type="dt" sz="half" idx="10"/>
          </p:nvPr>
        </p:nvSpPr>
        <p:spPr/>
        <p:txBody>
          <a:bodyPr/>
          <a:lstStyle>
            <a:lvl1pPr>
              <a:defRPr/>
            </a:lvl1pPr>
          </a:lstStyle>
          <a:p>
            <a:pPr>
              <a:defRPr/>
            </a:pPr>
            <a:fld id="{AF496FCC-F6C3-44BB-88E8-59710F7682D9}" type="datetime1">
              <a:rPr lang="en-US"/>
              <a:pPr>
                <a:defRPr/>
              </a:pPr>
              <a:t>9/9/2014</a:t>
            </a:fld>
            <a:endParaRPr lang="en-US"/>
          </a:p>
        </p:txBody>
      </p:sp>
      <p:sp>
        <p:nvSpPr>
          <p:cNvPr id="9" name="Rectangle 9"/>
          <p:cNvSpPr>
            <a:spLocks noGrp="1" noChangeArrowheads="1"/>
          </p:cNvSpPr>
          <p:nvPr>
            <p:ph type="ftr" sz="quarter" idx="11"/>
          </p:nvPr>
        </p:nvSpPr>
        <p:spPr/>
        <p:txBody>
          <a:bodyPr/>
          <a:lstStyle>
            <a:lvl1pPr>
              <a:defRPr/>
            </a:lvl1pPr>
          </a:lstStyle>
          <a:p>
            <a:pPr>
              <a:defRPr/>
            </a:pPr>
            <a:endParaRPr lang="en-US"/>
          </a:p>
        </p:txBody>
      </p:sp>
      <p:sp>
        <p:nvSpPr>
          <p:cNvPr id="10" name="Rectangle 10"/>
          <p:cNvSpPr>
            <a:spLocks noGrp="1" noChangeArrowheads="1"/>
          </p:cNvSpPr>
          <p:nvPr>
            <p:ph type="sldNum" sz="quarter" idx="12"/>
          </p:nvPr>
        </p:nvSpPr>
        <p:spPr/>
        <p:txBody>
          <a:bodyPr/>
          <a:lstStyle>
            <a:lvl1pPr>
              <a:defRPr/>
            </a:lvl1pPr>
          </a:lstStyle>
          <a:p>
            <a:pPr>
              <a:defRPr/>
            </a:pPr>
            <a:fld id="{C60555BB-FA3A-48D4-9B54-C7FE661474A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fld id="{9E147EE6-5EFC-41CE-8109-2E9C387A68CA}" type="datetime1">
              <a:rPr lang="en-US"/>
              <a:pPr>
                <a:defRPr/>
              </a:pPr>
              <a:t>9/9/2014</a:t>
            </a:fld>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927BA215-C8AC-49EE-83FC-2A225D0D854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fld id="{1CC02BDA-FDDC-4F02-9A8F-C3DBFB863610}" type="datetime1">
              <a:rPr lang="en-US"/>
              <a:pPr>
                <a:defRPr/>
              </a:pPr>
              <a:t>9/9/2014</a:t>
            </a:fld>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5C606A99-6427-440B-B07D-26EA82323A4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fld id="{659691C6-6699-49CA-818A-3EC27D34E91A}" type="datetime1">
              <a:rPr lang="en-US"/>
              <a:pPr>
                <a:defRPr/>
              </a:pPr>
              <a:t>9/9/2014</a:t>
            </a:fld>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3FD19116-0358-40F4-B7F7-67A6E3121A6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fld id="{AF763689-2DE3-453E-BC53-958A91A5D8EE}" type="datetime1">
              <a:rPr lang="en-US"/>
              <a:pPr>
                <a:defRPr/>
              </a:pPr>
              <a:t>9/9/2014</a:t>
            </a:fld>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56E14921-8A73-483E-8F1B-81B0A238577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fld id="{DBEC57B1-FC02-406D-B503-B124DAE19D57}" type="datetime1">
              <a:rPr lang="en-US"/>
              <a:pPr>
                <a:defRPr/>
              </a:pPr>
              <a:t>9/9/2014</a:t>
            </a:fld>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FF1EAA3E-0298-472F-954A-7EE064C7195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fld id="{F166F6B0-65A0-4842-865E-5C0A06808A44}" type="datetime1">
              <a:rPr lang="en-US"/>
              <a:pPr>
                <a:defRPr/>
              </a:pPr>
              <a:t>9/9/2014</a:t>
            </a:fld>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2AB3A588-5570-4B95-8C91-BA93C1F74E9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fld id="{B9B38A22-E766-4C4D-A1A0-DE124F16B557}" type="datetime1">
              <a:rPr lang="en-US"/>
              <a:pPr>
                <a:defRPr/>
              </a:pPr>
              <a:t>9/9/2014</a:t>
            </a:fld>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163C3721-514B-4C96-AE85-B452C36A2C6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fld id="{54201019-1EFA-40CF-B1B7-B65B0E5B84AD}" type="datetime1">
              <a:rPr lang="en-US"/>
              <a:pPr>
                <a:defRPr/>
              </a:pPr>
              <a:t>9/9/2014</a:t>
            </a:fld>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06AAB336-EA04-4AAD-9319-5B3E7EB0B4C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fld id="{8227DFAA-3A2F-4E49-A281-09A2371DF343}" type="datetime1">
              <a:rPr lang="en-US"/>
              <a:pPr>
                <a:defRPr/>
              </a:pPr>
              <a:t>9/9/2014</a:t>
            </a:fld>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3E0B4619-15A2-4316-A3AC-68AAF291265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fld id="{C547D410-2034-47C9-9B24-7AFADC62B832}" type="datetime1">
              <a:rPr lang="en-US"/>
              <a:pPr>
                <a:defRPr/>
              </a:pPr>
              <a:t>9/9/2014</a:t>
            </a:fld>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AA863487-0988-4BBB-AD16-391FBA32584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3238500" y="0"/>
            <a:ext cx="11925300" cy="3810000"/>
            <a:chOff x="-2040" y="0"/>
            <a:chExt cx="7512" cy="2400"/>
          </a:xfrm>
        </p:grpSpPr>
        <p:sp>
          <p:nvSpPr>
            <p:cNvPr id="217091"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pPr>
                <a:defRPr/>
              </a:pPr>
              <a:endParaRPr lang="en-US" sz="2400">
                <a:latin typeface="Times New Roman" pitchFamily="18" charset="0"/>
              </a:endParaRPr>
            </a:p>
          </p:txBody>
        </p:sp>
        <p:sp>
          <p:nvSpPr>
            <p:cNvPr id="217092"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pPr>
                <a:defRPr/>
              </a:pPr>
              <a:endParaRPr lang="en-US" sz="1800">
                <a:latin typeface="Arial" charset="0"/>
              </a:endParaRPr>
            </a:p>
          </p:txBody>
        </p:sp>
        <p:sp>
          <p:nvSpPr>
            <p:cNvPr id="217093"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pPr>
                <a:spcBef>
                  <a:spcPct val="50000"/>
                </a:spcBef>
                <a:defRPr/>
              </a:pPr>
              <a:endParaRPr lang="en-US">
                <a:latin typeface="Arial" charset="0"/>
              </a:endParaRPr>
            </a:p>
          </p:txBody>
        </p:sp>
      </p:grpSp>
      <p:sp>
        <p:nvSpPr>
          <p:cNvPr id="2051" name="Rectangle 6"/>
          <p:cNvSpPr>
            <a:spLocks noGrp="1" noChangeArrowheads="1"/>
          </p:cNvSpPr>
          <p:nvPr>
            <p:ph type="title"/>
          </p:nvPr>
        </p:nvSpPr>
        <p:spPr bwMode="auto">
          <a:xfrm>
            <a:off x="1370013" y="301625"/>
            <a:ext cx="7313612"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052" name="Rectangle 7"/>
          <p:cNvSpPr>
            <a:spLocks noGrp="1" noChangeArrowheads="1"/>
          </p:cNvSpPr>
          <p:nvPr>
            <p:ph type="body" idx="1"/>
          </p:nvPr>
        </p:nvSpPr>
        <p:spPr bwMode="auto">
          <a:xfrm>
            <a:off x="1370013" y="1827213"/>
            <a:ext cx="7313612"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7096"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defRPr>
                <a:latin typeface="+mn-lt"/>
              </a:defRPr>
            </a:lvl1pPr>
          </a:lstStyle>
          <a:p>
            <a:pPr>
              <a:defRPr/>
            </a:pPr>
            <a:fld id="{C36E3270-89EB-4436-9979-46271948E8E8}" type="datetime1">
              <a:rPr lang="en-US"/>
              <a:pPr>
                <a:defRPr/>
              </a:pPr>
              <a:t>9/9/2014</a:t>
            </a:fld>
            <a:endParaRPr lang="en-US"/>
          </a:p>
        </p:txBody>
      </p:sp>
      <p:sp>
        <p:nvSpPr>
          <p:cNvPr id="217097"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spcBef>
                <a:spcPct val="0"/>
              </a:spcBef>
              <a:defRPr>
                <a:latin typeface="+mn-lt"/>
              </a:defRPr>
            </a:lvl1pPr>
          </a:lstStyle>
          <a:p>
            <a:pPr>
              <a:defRPr/>
            </a:pPr>
            <a:endParaRPr lang="en-US"/>
          </a:p>
        </p:txBody>
      </p:sp>
      <p:sp>
        <p:nvSpPr>
          <p:cNvPr id="217098"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defRPr>
                <a:latin typeface="+mn-lt"/>
              </a:defRPr>
            </a:lvl1pPr>
          </a:lstStyle>
          <a:p>
            <a:pPr>
              <a:defRPr/>
            </a:pPr>
            <a:fld id="{F04BA934-C5A9-44F1-B959-F315FD46BDC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143" r:id="rId1"/>
    <p:sldLayoutId id="2147484133" r:id="rId2"/>
    <p:sldLayoutId id="2147484134" r:id="rId3"/>
    <p:sldLayoutId id="2147484135" r:id="rId4"/>
    <p:sldLayoutId id="2147484136" r:id="rId5"/>
    <p:sldLayoutId id="2147484137" r:id="rId6"/>
    <p:sldLayoutId id="2147484138" r:id="rId7"/>
    <p:sldLayoutId id="2147484139" r:id="rId8"/>
    <p:sldLayoutId id="2147484140" r:id="rId9"/>
    <p:sldLayoutId id="2147484141" r:id="rId10"/>
    <p:sldLayoutId id="2147484142" r:id="rId11"/>
  </p:sldLayoutIdLst>
  <p:hf hdr="0" ftr="0" dt="0"/>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l"/>
        <a:defRPr sz="2500">
          <a:solidFill>
            <a:schemeClr val="tx1"/>
          </a:solidFill>
          <a:latin typeface="+mn-lt"/>
        </a:defRPr>
      </a:lvl2pPr>
      <a:lvl3pPr marL="1143000" indent="-228600" algn="l" rtl="0" eaLnBrk="0" fontAlgn="base" hangingPunct="0">
        <a:spcBef>
          <a:spcPct val="20000"/>
        </a:spcBef>
        <a:spcAft>
          <a:spcPct val="0"/>
        </a:spcAft>
        <a:buClr>
          <a:schemeClr val="tx2"/>
        </a:buClr>
        <a:buSzPct val="65000"/>
        <a:buFont typeface="Wingdings" pitchFamily="2" charset="2"/>
        <a:buChar char="¡"/>
        <a:defRPr sz="22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l"/>
        <a:defRPr sz="1900">
          <a:solidFill>
            <a:schemeClr val="tx1"/>
          </a:solidFill>
          <a:latin typeface="+mn-lt"/>
        </a:defRPr>
      </a:lvl4pPr>
      <a:lvl5pPr marL="2057400" indent="-228600" algn="l" rtl="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mn-lt"/>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
          <p:cNvSpPr>
            <a:spLocks noChangeArrowheads="1"/>
          </p:cNvSpPr>
          <p:nvPr/>
        </p:nvSpPr>
        <p:spPr bwMode="auto">
          <a:xfrm>
            <a:off x="762000" y="1143000"/>
            <a:ext cx="7772400" cy="4419600"/>
          </a:xfrm>
          <a:prstGeom prst="rect">
            <a:avLst/>
          </a:prstGeom>
          <a:noFill/>
          <a:ln w="9525">
            <a:noFill/>
            <a:miter lim="800000"/>
            <a:headEnd/>
            <a:tailEnd/>
          </a:ln>
        </p:spPr>
        <p:txBody>
          <a:bodyPr anchor="ctr"/>
          <a:lstStyle/>
          <a:p>
            <a:pPr algn="ctr"/>
            <a:r>
              <a:rPr lang="en-US" sz="3600" b="1">
                <a:solidFill>
                  <a:schemeClr val="tx2"/>
                </a:solidFill>
              </a:rPr>
              <a:t/>
            </a:r>
            <a:br>
              <a:rPr lang="en-US" sz="3600" b="1">
                <a:solidFill>
                  <a:schemeClr val="tx2"/>
                </a:solidFill>
              </a:rPr>
            </a:br>
            <a:r>
              <a:rPr lang="en-US" sz="3300">
                <a:solidFill>
                  <a:schemeClr val="tx2"/>
                </a:solidFill>
              </a:rPr>
              <a:t/>
            </a:r>
            <a:br>
              <a:rPr lang="en-US" sz="3300">
                <a:solidFill>
                  <a:schemeClr val="tx2"/>
                </a:solidFill>
              </a:rPr>
            </a:br>
            <a:r>
              <a:rPr lang="en-US" sz="3300">
                <a:solidFill>
                  <a:schemeClr val="tx2"/>
                </a:solidFill>
              </a:rPr>
              <a:t/>
            </a:r>
            <a:br>
              <a:rPr lang="en-US" sz="3300">
                <a:solidFill>
                  <a:schemeClr val="tx2"/>
                </a:solidFill>
              </a:rPr>
            </a:br>
            <a:r>
              <a:rPr lang="en-US" sz="3300">
                <a:solidFill>
                  <a:schemeClr val="tx2"/>
                </a:solidFill>
              </a:rPr>
              <a:t/>
            </a:r>
            <a:br>
              <a:rPr lang="en-US" sz="3300">
                <a:solidFill>
                  <a:schemeClr val="tx2"/>
                </a:solidFill>
              </a:rPr>
            </a:br>
            <a:r>
              <a:rPr lang="en-US" sz="3300">
                <a:solidFill>
                  <a:schemeClr val="tx2"/>
                </a:solidFill>
              </a:rPr>
              <a:t/>
            </a:r>
            <a:br>
              <a:rPr lang="en-US" sz="3300">
                <a:solidFill>
                  <a:schemeClr val="tx2"/>
                </a:solidFill>
              </a:rPr>
            </a:br>
            <a:r>
              <a:rPr lang="en-US" sz="3300">
                <a:solidFill>
                  <a:schemeClr val="tx2"/>
                </a:solidFill>
              </a:rPr>
              <a:t/>
            </a:r>
            <a:br>
              <a:rPr lang="en-US" sz="3300">
                <a:solidFill>
                  <a:schemeClr val="tx2"/>
                </a:solidFill>
              </a:rPr>
            </a:br>
            <a:endParaRPr lang="en-US" sz="3300">
              <a:solidFill>
                <a:schemeClr val="tx2"/>
              </a:solidFill>
            </a:endParaRPr>
          </a:p>
        </p:txBody>
      </p:sp>
      <p:sp>
        <p:nvSpPr>
          <p:cNvPr id="4099" name="Rectangle 7"/>
          <p:cNvSpPr>
            <a:spLocks noChangeArrowheads="1"/>
          </p:cNvSpPr>
          <p:nvPr/>
        </p:nvSpPr>
        <p:spPr bwMode="auto">
          <a:xfrm>
            <a:off x="5257800" y="5029200"/>
            <a:ext cx="3657600" cy="1219200"/>
          </a:xfrm>
          <a:prstGeom prst="rect">
            <a:avLst/>
          </a:prstGeom>
          <a:noFill/>
          <a:ln w="9525">
            <a:noFill/>
            <a:miter lim="800000"/>
            <a:headEnd/>
            <a:tailEnd/>
          </a:ln>
        </p:spPr>
        <p:txBody>
          <a:bodyPr/>
          <a:lstStyle/>
          <a:p>
            <a:pPr algn="r">
              <a:lnSpc>
                <a:spcPct val="90000"/>
              </a:lnSpc>
              <a:spcBef>
                <a:spcPct val="20000"/>
              </a:spcBef>
              <a:buClr>
                <a:schemeClr val="tx2"/>
              </a:buClr>
              <a:buSzPct val="70000"/>
              <a:buFont typeface="Wingdings" pitchFamily="2" charset="2"/>
              <a:buNone/>
            </a:pPr>
            <a:endParaRPr lang="en-US" sz="1500"/>
          </a:p>
        </p:txBody>
      </p:sp>
      <p:sp>
        <p:nvSpPr>
          <p:cNvPr id="4100" name="Oval 16"/>
          <p:cNvSpPr>
            <a:spLocks noChangeArrowheads="1"/>
          </p:cNvSpPr>
          <p:nvPr/>
        </p:nvSpPr>
        <p:spPr bwMode="auto">
          <a:xfrm>
            <a:off x="5584825" y="4521200"/>
            <a:ext cx="184150" cy="481013"/>
          </a:xfrm>
          <a:prstGeom prst="ellipse">
            <a:avLst/>
          </a:prstGeom>
          <a:noFill/>
          <a:ln w="19050" algn="ctr">
            <a:noFill/>
            <a:round/>
            <a:headEnd/>
            <a:tailEnd/>
          </a:ln>
        </p:spPr>
        <p:txBody>
          <a:bodyPr wrap="none" anchor="ctr">
            <a:spAutoFit/>
          </a:bodyPr>
          <a:lstStyle/>
          <a:p>
            <a:pPr algn="ctr">
              <a:spcBef>
                <a:spcPct val="50000"/>
              </a:spcBef>
            </a:pPr>
            <a:endParaRPr lang="en-US" sz="1800"/>
          </a:p>
        </p:txBody>
      </p:sp>
      <p:sp>
        <p:nvSpPr>
          <p:cNvPr id="4101" name="Rectangle 6"/>
          <p:cNvSpPr>
            <a:spLocks noChangeArrowheads="1"/>
          </p:cNvSpPr>
          <p:nvPr/>
        </p:nvSpPr>
        <p:spPr bwMode="auto">
          <a:xfrm>
            <a:off x="1295400" y="2133600"/>
            <a:ext cx="7543800" cy="762000"/>
          </a:xfrm>
          <a:prstGeom prst="rect">
            <a:avLst/>
          </a:prstGeom>
          <a:solidFill>
            <a:schemeClr val="accent1"/>
          </a:solidFill>
          <a:ln w="19050" algn="ctr">
            <a:solidFill>
              <a:schemeClr val="bg1"/>
            </a:solidFill>
            <a:round/>
            <a:headEnd/>
            <a:tailEnd/>
          </a:ln>
        </p:spPr>
        <p:txBody>
          <a:bodyPr wrap="none" anchor="ctr">
            <a:spAutoFit/>
          </a:bodyPr>
          <a:lstStyle/>
          <a:p>
            <a:pPr>
              <a:spcBef>
                <a:spcPct val="50000"/>
              </a:spcBef>
            </a:pPr>
            <a:endParaRPr lang="en-US"/>
          </a:p>
        </p:txBody>
      </p:sp>
      <p:sp>
        <p:nvSpPr>
          <p:cNvPr id="4102" name="TextBox 7"/>
          <p:cNvSpPr txBox="1">
            <a:spLocks noChangeArrowheads="1"/>
          </p:cNvSpPr>
          <p:nvPr/>
        </p:nvSpPr>
        <p:spPr bwMode="auto">
          <a:xfrm>
            <a:off x="1676400" y="3810000"/>
            <a:ext cx="6794500" cy="2062163"/>
          </a:xfrm>
          <a:prstGeom prst="rect">
            <a:avLst/>
          </a:prstGeom>
          <a:noFill/>
          <a:ln w="9525">
            <a:noFill/>
            <a:miter lim="800000"/>
            <a:headEnd/>
            <a:tailEnd/>
          </a:ln>
        </p:spPr>
        <p:txBody>
          <a:bodyPr wrap="none">
            <a:spAutoFit/>
          </a:bodyPr>
          <a:lstStyle/>
          <a:p>
            <a:pPr algn="ctr"/>
            <a:r>
              <a:rPr lang="en-US" sz="2000" b="1" dirty="0">
                <a:latin typeface="AvantGarde Bk BT" pitchFamily="34" charset="0"/>
              </a:rPr>
              <a:t>United States Equal Employment Opportunity Commission</a:t>
            </a:r>
          </a:p>
          <a:p>
            <a:pPr algn="ctr"/>
            <a:r>
              <a:rPr lang="en-US" sz="2000" b="1" dirty="0">
                <a:latin typeface="AvantGarde Bk BT" pitchFamily="34" charset="0"/>
              </a:rPr>
              <a:t>Boston Area Office</a:t>
            </a:r>
          </a:p>
          <a:p>
            <a:pPr algn="ctr"/>
            <a:endParaRPr lang="en-US" sz="2000" b="1" dirty="0">
              <a:latin typeface="AvantGarde Bk BT" pitchFamily="34" charset="0"/>
            </a:endParaRPr>
          </a:p>
          <a:p>
            <a:pPr algn="ctr"/>
            <a:r>
              <a:rPr lang="en-US" sz="2000" b="1" dirty="0" smtClean="0">
                <a:latin typeface="AvantGarde Bk BT" pitchFamily="34" charset="0"/>
              </a:rPr>
              <a:t>Strategic Enforcement Plan</a:t>
            </a:r>
            <a:endParaRPr lang="en-US" sz="2000" b="1" dirty="0">
              <a:latin typeface="AvantGarde Bk BT" pitchFamily="34" charset="0"/>
            </a:endParaRPr>
          </a:p>
          <a:p>
            <a:pPr algn="ctr"/>
            <a:endParaRPr lang="en-US" sz="2000" b="1" dirty="0">
              <a:latin typeface="AvantGarde Bk BT" pitchFamily="34" charset="0"/>
            </a:endParaRPr>
          </a:p>
          <a:p>
            <a:pPr algn="ctr"/>
            <a:r>
              <a:rPr lang="en-US" sz="1400" b="1" i="1" dirty="0" smtClean="0">
                <a:latin typeface="AvantGarde Bk BT" pitchFamily="34" charset="0"/>
              </a:rPr>
              <a:t>September 10, 2014</a:t>
            </a:r>
            <a:endParaRPr lang="en-US" sz="1400" b="1" i="1" dirty="0">
              <a:latin typeface="AvantGarde Bk BT" pitchFamily="34" charset="0"/>
            </a:endParaRPr>
          </a:p>
          <a:p>
            <a:pPr algn="ctr"/>
            <a:r>
              <a:rPr lang="en-US" sz="1400" b="1" i="1" smtClean="0">
                <a:latin typeface="AvantGarde Bk BT" pitchFamily="34" charset="0"/>
              </a:rPr>
              <a:t>Rockland, </a:t>
            </a:r>
            <a:r>
              <a:rPr lang="en-US" sz="1400" b="1" i="1" dirty="0" smtClean="0">
                <a:latin typeface="AvantGarde Bk BT" pitchFamily="34" charset="0"/>
              </a:rPr>
              <a:t>Maine</a:t>
            </a:r>
            <a:endParaRPr lang="en-US" sz="1400" b="1" i="1" dirty="0">
              <a:latin typeface="AvantGarde Bk BT" pitchFamily="34" charset="0"/>
            </a:endParaRPr>
          </a:p>
        </p:txBody>
      </p:sp>
      <p:sp>
        <p:nvSpPr>
          <p:cNvPr id="4103" name="AutoShape 9" descr="data:image/jpeg;base64,/9j/4AAQSkZJRgABAQAAAQABAAD/2wCEAAkGBxMREhUTExMWFhUXGR0XGBcYFx8fIBgfISEgGSAcHiEfHSogHR0mGyAeITEhJSkrLi8vHh8zODMsNygtLysBCgoKDg0OGxAQGywmHyQ1NC8sLC8wLCwsLDQvLC8sLCwsLDQvLCwsLCwsLCwsLDQsLCwsLC8sNCwsLCwtLCwsLP/AABEIAOEA4QMBIgACEQEDEQH/xAAcAAACAgMBAQAAAAAAAAAAAAAABgUHAwQIAgH/xABLEAACAQIEBQIDBQUEBggGAwABAgMEEQAFEiEGEyIxQQdRMmFxFEJSgZEjYnKCoRUzkqIkNENTs+FzdLGywcLS8BY1VGO00RdEo//EABkBAAMBAQEAAAAAAAAAAAAAAAADBAIBBf/EADERAAICAQMCAwgCAQUBAAAAAAECABEDEiExBEFRYfATIjJxgZGhscHRsgUUUuHxQv/aAAwDAQACEQMRAD8AvHBgwYIQwYMGCEMGDBghDBj47AAkmwG5J8Yrzij1Wp4LpSgVEnbVe0Y/m+//AC7fPGlQsaE4WA5lhk2wqZ36i5fS3Bm5rj7kI1/lf4AfkWGKYzLiCuzSVYnlLcxgixKdEdybAWvY7+Wufnj7xVwbU5cI2mCsji2uMkqrfgJIFjbce+9uxxQvTgGmMScp7COGa+skpuKamRfZpWLH/CtgP8Rwr13qLmUv/wDZKD2jRV/rYt/XEhS5PBPkUk6RKKiCXrcfEy3B7+wjcGw/DhFw9ETehxFMzdzJCoz2qk+Oqnb6zP8A+rE/ScAZhURRzDllJFV1LzbkMAwvf5HChi2c/FCcpyw1wnKiJQnJ03vy1vfV4sPGOudNVBRd3EKs4cqYKqOlJTmyadOiS46iVFyO24N8bmd5fmeW6TLLNGGJCslQSCRuR0vcfmBjf4Ip6WXOKf7GJBCt3Il06rqjb9O1r6cM/EED5tSPHHu8OZPED7KSw1fwhXB/lOMs5DAH6zoWwSIo5fxbnEaCVJKh4t+potaG2x6yh7EG/Vicyv1jqF2np45B7xkof0OoE/phlq8yRKDMoYDaCkh+yIR5k0EO1/Juyj6qT5wsZbQUlHk0dTV0a1DTS3H3WVTcAhwLquhNXcAlh2vjHutys17w4Md8m9TsvqLBpDAx8TCw/wAQJT9SMOEUgYBlIIO4INwfocUTxPwOqtRNR6wtbYLFL8URID7nvpCkk9yNJ3N9oU1Vbk9Q8KT6HQjUqNqja4DbqRY7EdwCL+MYOFW+EzXtCPiE6TwYq/hf1cjkslanKbtzUuUP1Xdk/wAw+mLLpqhJFDxsrowurKQQR7gjYjCGRl5jVYNxMuDBgxiahgwYMEIYMGDBCGDBgwQhgwYMEIYMGDBCGIXijiiny+PXM3UfgjXd3PyHt7k2A98RHH3HUeXLy0tJUsLqnhB+J7ePZe5+Q3FS5flM2ZNLWVdQIoVNpKiTffxGii1zvsosBf32w/Hisam4inyVsOZsZ1xLX51MII1Ohvhp4ztYfedjbVb3ayjawB7w2RGKnrUFZEGjSQpKjX6bHSSQO4VtyDcEA98Ng4TNMiZlllUKkQHWy2swAHUNv3CbqQDYm19hjb444bOZCHMcvTmCZQJYwRdWGwO5AuPgbf7oPucUhlGw4iSp5PM1M24b+w51SGMfsJp45IiOw6xqT8idvkVw41xSCasjzKop/sVS14oWcmQE6QWAAuq33uOx6une6tn+bmhpMtppystXTTLO6KwPLRdWiNmFwG0so8/DffYlMrnnzOslligLSSkMUjBbTYBRc+BYdzYYyFLbn7/Wa1BeI/ZPSQZXJXUVVUJ9lqYdUcl7mxuhBC769LjsN9Nx5ATc3TKo4WSnaqnnNtMrgJGNxfp2bcXG4PfvhhyP0gqZADUSJAD91et/obEKD8wWw6ZZ6U5fF8ayTH3kcgfomkfrfHDkRTd38oaGI4lCk4bKL1IqIoIoBHSukShE5kZY2Atf47Xt7AYvGj4Xoof7ukgX5iJb/ra+JKOBB2VR9AMZbqFPKzQxEd5zsvqDUCpSqC0yyIhjAWOy6Sbm413vt3vj3wvx1NQpULGqsZyW1E/A5BGoCxB7g2+WOiGiU91B+oxH1nDtJL/eUsD/AMUSk/ra+M+3TgrD2bc3KDo+JETLJ6HS4kmlEhluCLXQm++omyfnfDLxT6hGFqaPLJrQRQhSDHsx+EKQ66hpVR2t8WHXMvS7Lpb6Y3hPvE5H9G1L/TCdnPo7MlzTTrIPwSDS3+IXUn6hcMD4mO8yVcDabnBWcTT/AGjNq59SUsbRwgAKAxAL6R+IjSt9ydVvAxW0EU9fVWUap55CflcksT8lAufkBicps2zLKP2MkZWJr3hnQNG9+9iNj/K31xM8F8RUX9pxSrTLSB4niaz3TmMQVI7BAQNOwG7fnje62QPlM80DMOacF5dTMKebMilSQL/s7xqTuNVvhH8TDbftiLp8wr8iqWi1AdmMZOqOVT2YeRex6hY3Fj2tj1PwVmFTXPFJDIGeRmeYqdFiblw3wkW7KDfsLDw0cWpDWZzRUSgOkIEcm/ewMhQkeyLv/EfbHL7E3tvO13G0eODuNafMVsh0TAXaFjuPmp+8vzHyuBhmxzLxFTrR18yUruBDIeW1+pSou24/CdQv7Dfzi2PTv1EWstT1JC1H3W7LN9PZ/dex7j2CMmGhqXiMTJZo8ywsGDBieOhgwYMEIYMGDBCGDBgwQhhO9RONVy6PRHZqlx0KeyDtrb5ew8kewNpfi/iKPL6Zpn3b4Y0vu7nsPp5J8AHHOVdmT1E5nqCZGdgzi+m4/CDvpGnpHtijDi1bniKyZNOwkjT5JPVQVFfLIFRbnmSk3nkv8Ce58X7XsPfS25Rln9pZEsFOQailmaQx3A13Lkfqj7H3W229p98ro81ip6iJ5DS0qHVQoovqAuEsDcMe3c6haxFySpRPUSmozfmigQDlwBFH7Vl6Vi02GsdNixB3Hay9LtWryr1UVpr1+Ztel0E9JLUS1KPBSCIiYzIyAtcBQAwuzbkbA97dyLq9bmIMwiywVEMZCxqiSvqmI21sqn4mHjftjZgnzLOpVgaV5bbm9ljjH42CKF+mxPgYufg3gyny5Oga5iOuZhufkv4V+Q/MnA7hDZ58J1VLbDiI3CfpKWtLXsRffkodz/G4/wCxf8WLUy3LYaZBHDGkaD7qgD8z7n5nfG1gxI+Rn5j1QLxDGjmOZpErbq0gHTGGGpiewA77n5Y95nXpAhdyB+EeWNr2AG5P0+eF+meOjp2nqCiSkFw7WZyxUA7e+o6dK2Fre5xiantzWvGzSTRwK40qBEwZSdh1cwkX8mwIF/hIuBVoYIdbyovvMto2372MYDWJ+ZuTa5wiZnxVU1KhZHVUO7IF2HYi+/Uu4JBvc6ANpVOFyqqo4dN7IQSdPkWAjA28hbkn3Y4gPXAtpxqWMeMFC2NS2qbK6bWGhqJFlexVwB9bElLNfyHJPvjcq6mspzzGCzQgjWFWzhbgFlsd7A6tFjsD1XsDTlJVqyJY7KF7NbSy9PvZSwsQ3htJw28N8VTRzIssodCQrXDAqNxqtrAF9NraSdWoCwjY40nWqW0OCD5zjYTVg2JaNPUJILo6sPdSCP6Yy4WXpoYClRSkaVbTMEOoFDsbgXJKnq9+/fYYYaaoWRQ6MGU9iP0/UHa3jFsTPlXSpKhSRFdG2KsAQfqDtis+LPSSN7yULctu5hcko38Ld1+huPpi0sGNo7LxMsobmc2T55mVHqpXnqItOxQsbgfut3C+xU29sMXpRRJE02ZzyKsVOGXc3YswFzbv2Nh5Ytt87Y4n4Zp8wj5c67j4JBsyH3U/+B2Ptig+LeF6jLZOXJvG/wAEi3CyW3Fx4YfhPbxcb4rR1yDTwYhlKG+Y1rxvqmaLKaBVlnYkyOA0khYliSL2AuSbsxA32GNDiz0/lo6cVQmV3VgagJZRGzEFTHa2wJAtYHcEADYZeFuIIqenjgy+ItmNSeW8kguI9+48FfvAdgAS17WM9xbw9WVIjoacHkQdc9TM2kSyndmJ3Z7XJJAIuSNtIxy9LbbD9+u0K1Dxkl6Y8efawKWpYfaFHQx/2wH/AJwO48jf3tYmOfeJuC5cvihq4agSpcftYxp0Pe6su5up8MPP1xbHp5xauY092sJ47LKo8+zj91rH6EEeLlOVB8S8RmNj8LcxqwYMGERsMGDBghDHx2ABJNgNyT4x9xXfrLxHyKYUqH9pUAhreIxs3+I9P01Y0iljQnGahcrX1A4oOYVRdT+xjukI+Xl/qxF/ppHjCzhzyjJ6GnpI6nMBK71Gr7PBGSCQu2piN+prAfIjY+PsvpnWJS/aZCi2Gt49y6J3LWtYkC50Xvt3vtj0AyrtJCrHeL/DufTUMwmgax7Mp+F1/Cw9vn3HjE7W1lXn9aqKNKi+lL3SFNtTsdrk7XPk2AxA5tQRCp5NHI1QjFVjbTYuWt0287m17D6bXxfnAfCqZdThNjM9mlf3P4R+6vYfmfJxjK6r73edRS23ab3DHDsNBCIYR83c/FI34m//AF2A2xL4MQ/E+dijjRrDVI4jXVfSCQTdreLA+1yVFxe+PPdwAWaVqt7CTGDEHwlnhrImcoVKvo3Vl1dKvezbjZrdyNu/tOY4jBlDDgzpBBoyAqlLV6dmCxg9x0XZtRt87IPyB8XxX3HOYrPWXi3VQVv+NuzFAdrCwUkjTt5PawMuijiapmc3mDSFgxAIW5ZbE+CmjcmwsBtpxVVfy3eV4EblvI7gRNGAwZiwJsS1iDexAO9iMRf6hk04q8Y7p1tr8Iu1mZOeZyUZljF5JNJPLBuLk76Rcndid9R7lmMfRysrpVSQc6JHCtrB5bNYgIxAt7HT8h749V0rxySojtEshAkUsVWx8PYbquoncfO1xj20FpvsYrY/s/OuZgx5N9Nubpv8Vum1732vbfHq9Lhx48Y0AbgG+9d95FldmY2eD9JqlpIQJgrRJLqaMm5VluSQpYdSr239sT9FXPqMU8bRvpDaWUrqVrAXDDsQFA2INrEECywtPFzSYZKqNI4EmaNne8bHUCVj9uYeq9uwuQTjZyepklm1yFpW5ZHW19tha58C+3ttbYYV1+DHkwszAWBz38t5vp8jK4AOx9GWt6e51H+0ppidLsFjVtRHaxTcnST303IO5vhwyKMJJUxqQFWRSq+QDGm/8Ja4H0PtircgljSpp2mWyhwF1FWOonSoB+Mg3I073va2LMlpAtdG0dgSrtKB30kWF/4n0kA99DHexxH0WQvhF9tpTnXS8nsGDCRx1mVTBKhXXydI0lHCkvc6lG3XIRp0obKbN7bOzZRiQuRdeEWi6jUd8aWcZVFVxNDMgZG7j29iD4I7g41uGMweenRpbCZRplC9tQ8j91hZh7A27g4lsMRwwDKdu04wrYznjOcrqcirUdGuAS0MhFw69irD3sbEC3cEWuMT2T16VMLZhm1XzYY30pSAizONwGjFgfcA323Y2vi0+KMgir6doJfO6NbdGHZh9PbyCR5xQ2RuMqzJRVxK3KbQ4K6tINiJU+mzA97E+e1yN7RfMSVl0HyjhUZRV5w32qvf7HQx9SIxAIX36tgSPvsPoLYWZObkWZB0JeP4lPiaBvF+17efxKD2w1cQ5232yeizJ1NFUJqglRemMC7RyLa5Jvsdz1BTspwkHMZqynioUhM7wOxilRWLiM7aLW2TzduwCiw040l9+PXozjV9Z0VQViTxpLG2pHUMp9wd/wD2MbGKk9EuI/joXPvJDf8AV0/U6x9XxbeI8iaGqUI2oXDBgwYxNT4TbHM/GWdmurJZ73QnTH8kXZf1+L6scXb6oZv9ly6Ug2eW0KfV9mt8wmo/lioOD+Df7RjkKVMUcitpWJ+7i1ydjcDe19J84q6cBQXMRlJJ0iTOSce00dNTpLRc6qpgUp3sun2U3J1Ke3YHcX28SObpPlsdXU1lSktVWR8mKNCbAN8TEHsqDYW2273bCnmvAlXSMpqECwl1Vp1OpEBIBY26gB81GIw5IGrPslNIswaQRpKq2DXtdrXOw38nsTh2lTuD6/iL1MNjLC9FeGAxaukXYXSC/v2d/wDyD+f5Yt7ENNw8n2NaSOSWFUUKjxOUdbdjcHe/cg3BucV9mL5tlzWapd0vYSNZlf6sytpb90gfIta+PO6jPR1EGv1LMOKxpEtrCbxkeZMsUijlmMhVYC0mr4++xsABbxc32IxDZb6kyqQtRCpufudDfkGYo5+jL9MONDm9JXqUBV/JikWzC3nS3ex+8Lj2OI82nqsRxo1Ex6hsLamEX8kzFqRSiqZEuWsW6x9GPxbCwDf4gMOOX1qTxiRL2N9iLEEGxBHuCCMVFxlMKOeQNLIY+cEWMF7reNX+JZAxXq3uG3PtsGXgriukhj+yseXIC0hUAkftG5i7WD/CwuSve9ziXocmXGTjytYHB+Rrn185vOqMNSDeMtIYhNOki/tGuSW7Oh7AX2+EBT2vpPfSbVRmVEad3iePQqklUbfSpGoKradQVRdRoZtIXcAC+LYziJKmOOWMrJyn1jRZrixRgPmA19I3NrecaPFdCK+IJTyRc1bsoe4sQVNmK9SfPbV27Wxd1WD22OhzyIjE+hpRmZCKN6jmRO5lUGB9duUb9Rtc6jfpIN+x999CNozDyhC7VLS3WRTclNI/ZhB3Ja+4F/8AtDlmuVyQvyqiNQwGyXDKb2AKmwB7gXsBfQuwYCOHfLZIpUmpn5bhukjxcNYi4NgQHFj2II+m+m/1BFAxZfdYfbb9fqYy9MxOtNwfvIGrmiaGIRIUkVXEsmoESm/SbdlsNjbvtiahhjkmMkMDww6QoQtqJa25UnuTYnc7WJ8E4y5dlpBMrtrdizEnbydbG1jfVcbWJJsLYaMpyKapDcsG19JY7m99JYAbWVgLm43V9F+WpVfVdf7W8OAX4m/vNYun0+/k28pI+n+WiWe7JdAuzKth51dY3LfD1GxNzbYm77lrK1VKYz0Kixt7ahuoHjZSdh+IHyMLfEPIggejp2Ar5Y1jRY9Wve4upA/ZoCDd9lTuewBmKniCmoIkhuGdAE0RgAarb37KGJ30jqN7hTjeNVwYwCeO86xORrEk+Ic4WkhMrKW3CgC/c9r2BIUdybGwwktnAqSZGnSTTc2Vhpj99r7bX6mudzvbbEW3Hy5nJ9mVxGps6lF3LKyvYPJ8Vx7RjbVufEnlOXU5qonlIbk6py0rltAA036jZQGYG4tuPljyuvds2ZenBIB8q+42NSrp1CIcmxqMvClCwZp2BUMulQdiwvfUR4Htf3Y+cMuEjPfUOOMEQKH8cx7ql/3R8T7+OkHwThIzXimrmBaSdo0+pjH0CoQ5Hydr/I4ux5MPT4xjTeoo4smVix2l1ySqvxED6m2K49YeHFqKcVsQBeEdZH3o/J+eg7/Qt8safC/p3HVWqKoh0O4QMp5n8ZTpt8t27XI3BtFaZAnLCqE06dAA06bW027WttbFuHI2zEVJ8qD4buc/cN1dJOgGZ1EpiplAghUfEGvdQVGs2sPIsLb2FhYHC/FEYhlqIqZKPLoPNhzJ37BQBte+xN2JJAB72qzibJFoq56eTUIlcEEfFymNwRfuwW4+oOLQ4tlymJIY55S8MKgxUcJvqNtmexuTbsWZRu173xdkANeclSxflKoTPClaayFQjCYyrGDsLkkpf2IJU/U46YoKxJoklQ3SRQ6n5EXGKJ4hzN8zgc09LDBTUVn0g9YD9PYAC21yAPu9zh89Fc35tG0DHqgew/gfqX/NrH0AxnOLW/CdxGjUsLBgwYklEpz12zK8tPTg7IpmYfxHQv6BX/XCzU+nOYJGkqwiQMqvaNgWS4DWKmx1Dt033x89UKzm5nUeyFYx/Kov/mLYi8p4lrKX+4qZEH4b6l/wtdf6Y9FFYINMkYgsbjlwbVVqQ1q1nP8Asi00moVCt8ZsFVNYvcjUNI27eSMefRDKOZVSVDC4gTSv8b3Fx9EDD+bCzxDxnWVyCOeUaAb6EUKGI7Frbn6dvNsW16N5fysuV7bzSPIfoDyx/Rb/AJ4XktUJPeaSiw8o9YXeOOHXroNEczRutyBqblygixjlUbMhHmxIO4vuCxYMQkWKlINTnieKWFnidd02eM9YH6Eut/FuYtu2Mf25UsQ2mx2Bf4T+5IOqNvbVb5acPPqLwfHEWrIXEeptTpqtdjuWjFxdj3KKQWNz1HYoEupwGZBJpvaSOxYfK1gST5Flt9RfHkZcWh69evzPSx5Naxip8wpq7auTmjsZQAZI/A1LYq4ttrQBiFHx9xJZ56bmaMy0rxS8xxLzNIcsO+izNvGbC4DjtYLhCo6gMRJoljZSQbrq23HXfrAPfSGPg74ceEOKnhAkiOuNj+1hv582vbTIPnYNtfwV2rAH3/uO3z7H63MNjse59v68Iu0WYV+VTXmduWL3cX22JVDqW4JNgElGntpHkWHkHFYrpVkRkSoQcplf4TcmwNiTG9ybbkNsA3dcN89JTZjAr2DK6kK4G4HYqbj32KMCLjcbYpPjHg2XLahXpQLsDZBdi66gGKruWWzAOhJtcEEjtTTYzfb8fXwvxG3iOxm2b1v9PH5S3NaNKI6+OFZCDypLka18qrECxFzdAxOwb722pFwhQSNqjchBcmNWsFKkm9tipGs3BHcg7Ekt4yDOlkol/tBFIYAqjKZS4AF7KAxkVSQOZY3uLk/E2lmGeZdI3KaMQKg+NpXpxbsBqh+Hz0yFD7KbnDQ+PJQNWd6NX9pjSy3U26PhrLoXI5pJZehmcHSAW1aX7gE3PUfOx9tuiqpREBl1PEIkYqxmcorWBBZWUNuCAWOkgktuCDjxk09HJFZIKWaJWJvTyLU6TtdmBUOWtbsGPbG3xXPeCLQQadyAzL2KkdAuNtDGw9jsvZsayMMOMsBsN6EFBdgL5lfVvEQo1NPHKGlmcyTTAaDK7kANsdSxfCAFJcqNRIAJaO4d4Vqqx45W1K6EEi2lVUMsgRri0JDKt1QMxFrgXJLfRZdBWVSxyaNUXXc21776YyfNhdiN1BS1iwIb87zSLL6fpUX+GKIbam72+S+S3/aSAfP6ct1Ce1ybD1x4D8/YGUZAMbaF3Pr8xTPDlBlSBpFDytcrHGNJY+bm5cqL2JdivawuQCmZxnzTMUAUBdxFGpEUPtdV+J7eWse+6A2xjzrMZWYyMTJPJ3a2ygew7Ki3sF33N9yWJXkLSAIg5mk9fUHA9yW1AX/hCG/fGWcNenZfyfMnmOVNPO5/Xym/R1Zlu8asSCRzGANvB09kUfNS3zBOJDI6NaioiiklZBKdIdFZ2Yn7qMBcbbllVUUAkk2IxFlundlIXYBSCi/mdMQIPghyPGLf9O+H6ZIkrI2eaSVdpZFKkL7IrfCpIvcfFsQbWtrBi1v5CczZNK+ca8toI6eJIYUCRoLKo/8AdySdyTuSSTjZwYMerPPlUeumUXWCrUbgmFz8jd0v8gQw/mwocJ8GRVUBqZq2KniVyjBrXuLHuzBRcEEd++Lj9RMv+0ZdUpa5CGRfqn7Qfrpt+eObrYuwEslAybKAGuW/wyuTRStR08ss0lUjQNIblbFSbdlTxYEAm5tfc4X/AEhqmpszank2MivEw/fju3/lcfnhDhmZGDoxVlN1ZTYgjsQRuDiT4bzBoq6nmZiSJkLMTckFgGJJ3JKk742cex35mA+4nT2DBgx50snLfEU/Mq6l/wAU8p/zm39MR+Pcz6mZvck/qb48Y9YcSCBOOnuEqTk0VLH+GGMH66Rf+t8cvy/CfocdZU6aVUewA/piXqjsI/ByZkwYMGI5RIXjGgSeklV6c1NhqWJSAxYdihbYMO/6ixvY0I7AHUectrjUFZrWPwttquDtpViNjsO2OiM6CGnl5hkCaG1GPVrAtuV0dWq3a2+OeSVuWjeXST0PpUOV8cxVVQT9NX5Yi6scGVdMeRNTm/tSTKZmttZNHLXzYntv7EH3viQyua01rudan4iDutrdnY3tffbsL+MaVdW7oGlZ7npjeBoyx/EGKeB4A843MtJ54uZD0MBrcEHdTYA2YHbuQMRMPd39fgfqVLz6/wC5Ynp1XslSYRcpKpcj8LLbr/MWU/yY95lS/wCnu1aztHrDFDp0KgN4mHTq5YsQ637lyem+qU9NKBRHJOR1O2gH2RfHyu+q/vZfYWYs6ydKlVuSjrfS62uL9xuCCp2uD7A9wCK1wu3TrR3G4vj5H1sZK7qMp8OIh1YNaKmpM8iEQIYESyr1tIIgdtRJNgd9yx9ltHjmRz2ZGqIG0wtcXJ1anaPp3vpRXVrAgqt2N8M2aZElDTRBXdgHjV3a1yqo6RrZQB/eMLC1yzDubY95Rw9JMv7ZDDHzTNa/7R20iNSwGyKEB2uSbi4XTYzrgdupGobgWWHck7C/l/U6XUYzXc1X0jJkuRU9HGkdPEsaopVbC5sTqI1G7G7b7nGvkcsc61ACgxmVl0kbEMqs2x8MWYkH8RxIV4HLZSSuoaLjuC3QLfmRhLPEiBKiJFaMysixH+KONWt7MqhnF+4W47HHqZMi41LMdpMqljQmnJQwGohWnDrEtSjX5jtzWD6iRqY2jBBO25A2IX4o7jWod66UP2j0pGPZSqtf56mJJI9gPu4ceD6AHVORsCY4h4UL0swHvqunyC7fEcaPqbQgpDOANSty2PkqQWH1swFr9tTe+/mJjdulLmhqOqh4eH8ysMq5gOa2lR1seqV3K7KQAxttYDtde17n4h3xpRwGSTmNHLLt0Neyb/h+M9rdQb6WxtVstqiQC2rbz1fCvZdrr8ww3uLY1KJNZLGJm9y0oVb+4Tv+u/zxldlvyjjuZIRi7CyjWCANRUhdx/eM2uye+sBbXuDjobKRLyY+c0bS6RrMQIQn925Jt/2/LtjnuijaSWONI3mJbphR9Kvbcozc7bbe409vI2PQ2WQCOGNBGsQVQOWtrJt8IsLWHbFvSD3SZL1J3E2cGDBiuTTxNGGUqexBB+h2xyhLCUYoe6kqfyNsdZY5b4iW1XVD2qJh+kjDFfSnmIz9pH4+MbC47jH3AcVyedE//FQwYpH+3H9zgxJ7CUe1kNItiR7EjHnE2+TvPmL0qWDNUSRgnsAHa5+gUE2+WHKoi4eoyYJFmqJFOmRwX2YbHsyrsfw3/XFBeu1xIW5WE3wn6HHWcTXUH3AOOcONcihp2ilpnL0tSheIt3FjZkO19iR333sdxc3/AMMVXNo6aT8cMbfqov8A1xP1JtQRHYdiRJPBgxT/AApx66ZlWLUv+xkZ3F7/ALLlqbbd7GOPSdhdgtr3OIyajSwFXLfa9tu/jHP3EsEkNVMslVDNJqvI8d42LH7pHNA1BbbC4HbwRiyfTriyTMZ61mBVEMYiT8KnWDf9/UDq9iLbgDH31A4flqSggp6cru8srlVa47C+m5XuTuPHi90511ptHYMgBvtKZzKaRUDFpggILNIisO48CxNu/ZhsMfY5NDLMFbYaj0WYp5LFmuqWuQouCQLYzVVGrBgRGLjcgABQdrnay7bjUXPsMadPJe6sSWV9i4vrNyFfSO9gLe9wB1HpHniiJceZb/AfFMEUYglbSpYvHL3Rg3VYn7u97E2W2ne+HfNc3gpUEk8qRIzaQzmwJIJt9bAn8sc809ZJGdI6lvuHPwgAlnZhcC7fdCke2xBxH8TZkJIIEAlClhIIySUA0sAQurSL32sAe/zxV02VrGMjyB/uT58YouD9JYvEPqnHNqSBmjAZgrFL67J0Pv8AB+0IIuDp0AnchMaP/wDJdr6Z5LWfTdDfdEKE3chepTEF30gl3bUcVNoH4f8AL/zwaB+H/L/zx6nsPOQ+18pbMnqKtiyS9YZmW8TjWSUn6uroVpByLHVpRNXZrY0xxlSNPFNOGmCLpa6NdxpVFY9YF95bowa2q4IVzastA/D/AJf+eDQPw/5f+eOHp72MBlqdZZJmtLNDqppIjDH0nRYKlgGt7LYEG2EPjfiuOpURxA8qNi7SkbNpuBoA3K7k6iBewtcG+Kk4erdCSoIdZvrW9gNWm4Fj/D39yB5xI1btLvJYqLMNiF0kFSGUk6XVrnUD4272PmdVkazjGw8ZdgQUHMxQ3kZiRqZmJKayPNgNL2COLBb7307A+MGUoH1voJGq4MyEyDpG4bVp7bd12AOMlQ/MYwkarbyq4PwqQNaMP0v3G9za1tw6YwBrK6VshbawG9idjb5qxT3A7YlJoV4yit5OcIUsFRUJHMah0c6VMXMAVgfvMCwtcW1KwKke263wosLYV+AsreGIuKoVEEyrJF+y0Fbi9ydZBuLbADt9cNOPRw49C1Icr6muGDC3xpnslMipEDzJQ4VwmvRpFy5QdRAG97aQdIPfGPhfiFqmUwouqOFNEkztZzKpCEGPSNINmNz5BFhY2dFxoxy5xI16yqPvUTH/AP0bHUTsACT2G5xzDlGYwCq59TEZomZ3aMWu2q9u5HYm/fxirpu5iM3YSKwYtDKcpybMjaCmrYidiyBmVfq15EH54U/UPh2PL6kQRO7gxCQl7XBJYW6QB2UHt5xSuQE13iShAuR39lN7YMXT/wDCXyH6YMI9vG+yle8R1H9n580xHSsyym3lXUayPn1N+YxKTemSVLtUU9fD9nkYuG06ioJ1WPUAbdt7H3x59c8u01EFQO0kZjP1Q3H5kP8A5ca/DPDmSsKc1NUZZp9A5INgrNYaG0dSkMbXLDGgfcDA/i5mveIMi+P6ylRKWhpJObHSq+qS4IZ3IZrEbHe5Ntuq3jFoekNfzctjW+8TPEfyOpf8jLhazB6WpizLL6eiFO1NGZA1lu7RtcXsPvACxLEkMe1safoZm2maamJ2kUSp/EuzfmVIP8uMuNWP5TS7P84y+pef12XSQz05V4HujxulwGHUCpWzAsurubdH61fmtfBU8yuRCrkSLJCpLqHkWRUlQEbBnVtQIOkt3IbF2cdZpRQQaa9W5EnSWCMwBHULlASjbXB23GxuMUzxc+XwvGcvd2uNbStK2k6SSFcMoJsVW2o76gBiBuZ3IDfl4TL6W5nMlXDDE37N5RzGVWvIFRrKW0DUoBZ/G57tti/q6kSaN4pASkilGAJFwRYi4II28g4qP0dy6GGCTMKlWVogdMjJZACOsptd2LXW63G4Vdybs2UeoayUNZXSJoWGVlijOxYaV5YN/vMxNyLgb7kDHV2G87i2FExZ4z4SkgeWSCnSKljEaqxlN21EBivxMh1OQT0khe42OEeemWXrT4l0qsigDTY3AQb2JBIA30glmPYY6PqKaGrh0yIssMgVtLC6sNnW4OxFwDhS4k4ASoeefUWJjtDAtlUOECgk33vpAtsLFgbg4my9PZ1JL8eahTSlQkiKAAHRRpWxtsTtISfozbfhVtwFtu5ZkLZjLHTswiYa2L6NQuqEkBdQuNOhe/TptvhvqeAKwNAhAZ6i5lYbx0wBGoE7FyUsg7X0kC27H7wLQyCrDlGCRGSnLEbcwRyGQD8R1XBI7FfnheNMi5ASJt2QoaMTKLgUyUrVPOUaXjTRyr31gG99fi/tvbBNwIVFMecp+0JE/wDdfBzHEdvj6rXvfa/yw6ZJ/wDK5P8Apab/ALqYKz4cs/6Gk/4y4aOqy1z2HYd2r9R56PDqIruw5PZbH5ia/ARElSnPX9hFUS35Px8hlTTbX06tV772t5x5k4GIgE3OXec0+nle0Rm1X1/LTa3zv4w8T/6xmX/VMx/4qYw1P+oj/r7f/itjrdTlAO//AC8OxoTidJhJWxyU7n/6Uk/cxSrciaiIgDa2kjjlEgTSE5w0jYsblHRGv8+w86UdNI9tZFiOWyKPiTv+TFQVuD3iA79rE4qyGeURVMURmVYYYnjUXezJubeVuVvbcafIJ054PTGcyPG8oEfK1RTixYSnTsyeVDAvcEXJG43GFZMeRshIEQjoEFmIcFOQqBEMuk6QIwde52026je9wRuCWU7XIf8A044dkYwVkdQpiDyrJEyWOxdBpINhcaSVKixB84Y8h4Eih+zyybVMRZnaMnRISWNmBG4UnY2DbDe1xhuRAOwAub7e57nG8PT6TqbmYyZ72XiAAUeAB+QxXPqFxVpaMROGhjLvK6FrRyREaBLpG6mbSoUEamBU+4lfVCN3gjjDhVkksRd1JZAZw2tDdQqxO1rG507i29RiuYxGSUxlmP2hgihVfTq5QYKdJjQGSZgbKxeFPvbVyeMOTVVXmtUJXnePTHG0lRAwWOCO5cxkMbhpFGsm7WJQEDlbuHBmfiapWCIxRRJE2mFYyGdQwCOC25itqOs6SxZTYahqqynzWWKJqRZHVGczaZ1QHU2kmSquLFFBD8sayxB12AUYvLhXhlKJQRI0jFbFnAHc6m0gAaFJtZOy2Frb3IT1x1mH2fL6mS9jyyq/xP0L/mYYpv0wioTNKa1oAFRREJyNJYk3NmIBsAO/vhy9cs10wQ0wO8jcxv4U7A/ViD/KcLGVrQ5bTU81XTfap6leaqGxWOP7ps212G97HyNrb14hWP5ydz7/AMo45zl+aVS2o6+kEXhYLx7fJhrIP0YYqyDKZTmMdNMdcnPRJDqLX6hq6juem+GvMqDLcxpZ6qgjNNU06cx4radSi5NgpK9gbFbG9gRuMR/pHQmfMlkYk8pXlJJvckcsXJ7m7X/LG091SfDyqZbciX7gwYMQyqJnq3lP2jLnYC7QETD6DZ/8hY/kMUBGxBBUkNcabd7+LfO+Or5YwylWFwQQQfIOxGOd0nlyTMZQqK5j1IofsyNuje97aTt7ML4s6d9isnzLuDLDoJ83r6Vo5o4aRHTTJUOCHZbWJEdxpa3csQO9gNrV1X0z5NmSFSXETLIjf7yNhY9tt11p9QcTuX8VLmkc1Jmc4iDsskMwAVYyNih8abbjUfLb304j/UqupX+yQ00vOFNFyWmvcN8OkahsxABO23V9caQENpI59czLEEXct/ilGrKBxTxR1HOQFA7lAQRqVlIHxDYjdd7dQxzhXUEkLlJY+W6/GjKlhtcsylFFtQBDXsb2Ba2Lf9FuJdcbUMh6o7vFfyhO6/yk3+h/dxEeqXCmYHVVTTrUwRXYAKsZiS+ojQWAcbAbsxJN7eMQ5sek1NZBrXUIi1nEFRJSRUzuwjiBVVsf2h1BuvrC9LkDceNt7X8PUryYoFfpL81ksR93SjXAIboQkbk2c9W22DJa505l6eGTW1m1xBiL/eSTmh1Zd9w4W179sb0mR1EhFLHHzHjHNl5cQdjzFSRtbJq7myqQWJ6rXFgEneJYWPXrj0JM8GTVGYVlFE8srwx6G5dyEEcWlgSuobAqo1nUWLgXtjoXFOcG8bQUVOscdIG0i9TNH02JJNjdbyaFOlnOlbq1tsWm2dQCJZmlVUZQ4udyCL7DuT8hvjSMu4viV40Krv3kdxfxfBlyAyXeRhdIltqYXALG/ZQSLn9ATthI4c41qK+tjSRYo4rSOsaXJvy3F2c9+57Be/kg2UuMs0Ssr5J9R5fQsewuFUEht+w1szW38ggYz8FOlLWJJK4CWZS99hqVgCb/AAi5Xv7kkkC4Qc95AAdpWMNJfeTOSf8AyuT/AKWm/wC6mCs+HLP+hpP+MuMeSTL/AGXINS35tPtcfhTHqrkUrllmB/Y0nn/7y4Qvw/Rf8p6jfGfm/wDhM0/+sZl/1TMf+KmMNT/qI/6+3/4rYy1DgVGZXIH+i5j/AMVMa9VOn2IdS/6+3kf/AErY0/DfJ/8AKZx/Enzxf4mZ894uq6CojWApoakgbTIhYagGBOzKd1t2PgXt3wwcIepa1MqwVEYjdyFR0PQSbWUgm6k+Nzf5bXr3i/M4amWMxSBhHBGmoHYsq3KqezXuALX3B9saNK5uNFgVbptbpYdQsx+93JP7uNPnZXPhPPTCGUeM6TwYUeFeNYp4V+0OsUvY6jZW8Bgewv8AhNiDcdrEpPFvF0wq5p4Kh2hhKoOU4Kbg9l1BJnL7bk26rAlSpobOgUMN7NRHs2upI+t+b8pYYgQGMczhj2UnRDc/VJJBtv484qnK0kDIVUq0hCRR6SzyMvZgouQFsPcXVT3UHE3nlXUZsY5pbpOqBQrppisXJ0DbUSLBtV27EaQRtcXBHA0OXLrJ51SVCvOw3AH3EH3E+Q3Pm+1tJkV7A7TjKRFngH09ljdpqy6t0fswysHNtblz98atIA20kOBcHU1pYMIvq1xN9kpeSh/bVAKix3VOzN8tukfM38YcqljQmGNC5V3FVbJm2ZPyF5hY8qFQR1IgJvckCx6n3PnDQlHR11PT0tc7UNbTRiFTINIdF6QRqsrja+xBvexsd4LhTJY4IVr6mtekDahTiL+8k0/EdwRpv02IsdrkXF22nzqrko+ZmuXCeltq5gCiRV/GYyfz1LpsN7W3xY5qgvb19ZMvie8XsygpcppqiKKrWqqalOSSgAWKM/FezNYkbbm/bawOGr0Pynl00tSRvM+lf4EuP++X/QYq/OaSnmrBFlwcxuUWMPf4mtfuNQUE23udib2tjo7JsuWmgigT4Y0CD52Hc/Mnf88YzGkruZrGLa/CbmDBgxJKIYq/1r4d5kaVqDqi6JbeUJ6W/lY/ox9sWhjFU06yI0bqGRwVZT2IIsQfkRjaPpa5ll1Cpz36cZHDVVLmp/uIIzM4/FYiwNt9Pcn6AecTmYeq51cuKjh+xjYxOu7p9AdCbeLMB88Rc0T5FmTBkMkLKy2P+2gfuPbUCAD819jiYyanyGGRZkkqKhyf2VM0bMdXhdIQaiOw1MR9e+LGonURY7SdbAobRf4soTleYK9MSostRDfuoa40H3Fwy2/CbHFt0v2PPqJGlVit+uMSuuhwNw2hhq9xfwQcLnEXDUdW/NzCdaerqQI6SHVcRablVa3xkk2Y/DdrKblSUTh/OanJax1dTsdE8V/jHcEHtex1K3sfYnGGUZV8xNA6G8jNfj+kpoK6SCnBjSAKGJdmJaxluuokbE6BYAj56hiW4Jy2eOkq5olYRPJHEdIN2Vdeona9rmPURcdTA7BgbZkoaTNKGQQFVjqepnRQG1XDXYW+MEb6vbE5l1DHTxJDEoSNAFVR4H/ifJJ3J3x5z4rBHE2mPTk19pzxnvDhqipWW7Mlx20op0WtpW7gqAtibXbbcWLNwTw79pdo+esLpaTlhdbaDeNQHuuvTa5Nr3bfuCbNquEqV2kfQVaTdirEC/k6b6Lnzcb7+5wj8a0kWWVNLNSrpcB5GW5OsKVFjc7alZ0+lrdhiJelcUuUgoOPGVZupVF1qKPebE/pN1XSqCrbYGG5H0IkG3yt5xvQemFIg11EruFuWFxGlu+/3gAP39sPkModQym4YAg+4O4wr8XVAlcUxUvGoV5Yx/tmYlIob+Azgs19tK79JOLRhQG6nDlfi4q8cziem0wxpFCpjZFES63VZB1FSt0SyMURRqfSSbKjqayjiAs6kFl0GxUKwcs6qAQBaRS1yO+oL8OLtaDtGzKxPXOwGnV9w7MdoyUIA6v2UMgudWNGbLI5mQyxXZg7nUoDAMIk0Xv/ALuRUa1rmL3GOZMWs3c6mTTtUqd4GlYl9RZ2ctaPXIxssYcggtdy6kixIZk9jh54DlqaZXMsGscwh4SiA/CGYw2vdhuQjNpkVSVII6mDLsgp4lARdHMTrkvdr2jYEs12JBkZwCSLopFgABtSx3UORY3VJVUnp30ow83jmBjD7EaUYm0YvzFh0Gyd4ZMmrYDaSdXw9QZlEsoRSHF1mjGlhvf27hh8Lg2I3FxhbHpHEO1VLa3lEvsQRva1rXuCDe5+mJXh6raGq0OV5dSWtbYc9F1kqPaSLrIHwsjLuQSXM4Y2NW5EwHYcGV/mnClFQw8yarnjRBcsShJsSR2iJJux+ZJtvioZpEeSVjEfs4fSBLIFCgr0szLZWlBVjoW5sWAPSrBn9T0rZKg/aVZYEeyFVOlrAEMpIuGv0Cw6bs3zwsQ1TR8pOWjwxusqx6SoY3VncAm92CqtiOlGIFi26j02PlQAfGa9q3cyyfT/AIf5pik0l6dWaQszatUlzqW7dbWluSdwdBv7Na2IjhKAx0VOpvqEa6ifvMRdm/ma7fniSq6lIkaSRgiKCzMTYADycawYRiWhvf5nHcsbM185zSKkheeZtKILn3PsB7knYD3OOeqo1edVkjxxF3bsoItGg2UEkgAD+pufOJDjniuXNqhYoVcwqxEUYBLSH8ZA3va9h4F/c4YODcmkqcp0UdStPKagtUvchgq3AW69QsNLW2vvuLnHpIvsls8/qSM2s0OILm2Xww08VfBIa2gHLWAdQc7EG6kxsD0mxOxvsfO3mVfX09PX1GYsEE8fIp6cMGGpwRsB2CqdydzZr9hj1w/HlEs70UcRqG0PJLXNYnUDdmV/iXc/Ethf374rejiqcyqIoebJM7HSrSMzaV8sbnYADUR8ve2OhQT/AH/HhOEkR39FOHeZK1a46YrpFfy5HU38qm38x9sXNjRyTK46SCOCIWSNbD5+Sx+ZNyfmTjexNkfW1x6LpFQwYMGFzUMGDBghFnj7hVcxpygsJku0TnwfKn91ux/I+MU9wjxEuVNUcyk1VQ6I2Y25Z7MrDwPN13Pa9jcdD4r31P4F+2KamnX/AEhR1L/vlHj+MDsfPY+LPxZB8DcRWRD8Q5kHSlMxy41mbI4EMn7OoisjujMAVtbdQxsLb7bbg3js7q6LOq8qsrQExLFTuy7SyBievyAQdIHc/opVM44mqKiCGmla0dONIUC1yNhrHuq9I/PycO+Q5XFklMK+sXVVuCKeA91uP6Nb4m+6NhubF5XTv37CKBvbt3i1kuc1mR1TRuhAuObCx6ZB2Dqfe3Zx7WPawvLhviGCvi5sD3/Ep2ZD7MPB/ofBOKkyasqM+vSVCIzK3NFUBYwITcoANm1GyqCe1yblbhQjqpaCqc08/VGxQSp8LgG3Y7Mp9jce19jjj4w/k06r6flOoMLPHPCa5jEulhHNGSYpCL2v3U+bGw7ew2IuCvcJeq0E1o6wCCTtzP8AZt+fdPz2+eLFjcMAQQQdwQbgj5YkfGV2YR3uuKmtlFKYYIYmILRxohI8lVAJ/UYTuK8qrYmq6uGeJVFpVVoyzHREEsGuOV/tOtbmz/lh8x4miV1KsoZWBBUi4IOxBB2II8YzNxFyqqhqmkhhZmVBHzHkUhSh6G0sbBl5cRjuu2p2Pvjdy6YTMroVZJFjIIt3Z55G9wTsl/4bjEnmfCsFROJpC/8AdrGY1bSrqpZlDW3IBY7XtiAThatUGKKZYYaeQyUyJb9r1cxY5LjpjUEx2G577AAEhJB4emINsLxH6iSJqfsdtmKn9Nh3aOzbMToPJWOdpplgKGQABnXTPGR3tZA3jeS/jGWPh+ukDVQn5FU9gICbxRxBdIiOm9nB69anvt2F8SWV8DUlPJBKikSQg7g2EjEFTI69jJ1N1d9/NhYhIjhHhsSyTVU6TxyCqLxhmZSQqop1L8BDMG6gNxuDh9wYMEJpZrlMFUnLqIklTvZ1Bse1x7GxwiV3pWvMjkhnbp061kAJfSRpAIsFAW4tpNxsfBFkYReLPU2lpLpDaom7WU9Cn95v/Bbn3tjSqWNCcLAcxrzPMoKOHmTOI40AFz/RQO5PsBvih+POOZcxbSoMdMpusd92I7M9tifZew+Z3xG5tmNZmTPPLqkWMXYhTy4V+gB0j9WIHm2Hqr9OKMU0IFVpmlF0qD/cysRcIN7Lt8O9zv8AFawqRFxbtzEMzPxxDKOC6ighSspZllrEUSPCACjxN9xfJOxOod7WHi+PNsmp87iasoAEqhb7RTE25n17bnez9m82N7b0qV1DQRTMmmoy5+Wd7pPTtYWBHdfh+a8u9hhS4vzqmFRHW5dLJDLKhM6qNOgnY79tR3JAuLgN3Nz1dTG/z/BnDQE+Z5xqXhamp6KOj1gRzaN3cL08s9CkfhINz4972V6XcHfYYedKv+kSjqH+7XuE+vlvnYfdBxA+lfAZUrW1S9XxQxt4/wDuMPf8IPbv3ta18LzOB7q/WbxqfiaGDBgxNHQwYMGCEMGDBghDBgwYISu/Ub08FXqqKYBajuybATf+Af59j2PuKazKeZmCTtIWiHKCyXugH3bHcWx1ThV404GgzFdR/ZzgWWVR39g4+8v9R4I3vTiz1s0TkxXuJXy1ooMhjan/ALyscpLKO6/ECL+CFXSB82PfGj6bcPRFZMwrAPstODYMLiRgN9vvBe1vLEDwRjVaSuyVngniSSCQ7xyLrhl+anw1h277C47Y34M8lzmemoBHHT0oYM0UewKruR48bBQNiQd7CziDRrg94uxY/U9T+nvOpDWxsIGdZKhaZrkCIbqA176tGk73F2A2wrcP8T1dDvTysqX3Q9SEnfdTsCd9xY7Ys2gzz7Zm1ZCh/Yx0csMYHa6sgYj6sSPoq4gpqQ0OTw0ij/S8xdbgjdVOkAfLYotvBdjjiseG9f8AkCo5WSuSesamy1dOVPl4TcfXSxuB9GbDplnHOX1FtFVGCfuyHln9Htf8sVjxjkuV01XFTuZYVWnvJJF1FnJAUsDe3SrE6Rc6hjHmXpmFEbRV8B5y64knBiZxYHa5JJAIv0jv4xg48Z33FzYZx5y8Y5AwupBHuDfHvHMlRkFXSxfaNJWEsU5scgsWBK/dbUOoEbgYIswzARmVZq3lA2MiyTaAe1iwOkG5AtfHP9t4ND23iJ03j4zAC5Nh7nHLzcQVh71dSfrUSf8Aqxhhjmq5EiBeaR2sqsxYk/zHb3v4Fzg/2viYe38p0XmfGNBT35lVECPuq2tv8KXb+mE3OfWKFbimgeQ/ikOhfrbdj9CFwpwemjszQitpPtKi5pw5LDa9jtcdx93zj1wvw7HBTVldVwc1qVzEtO3w6xpBL/iALAeRYE77W6MeMecC7nykJxDxrWV11lmsh7xR9KfmL3YfxE4lqn0xrI6bndDSAajTodThPcEbM37q3+RJ2xN8IZzBm7PQ1lLToWQmF4Y9BW3cDckEDcEG1gQRjeyCrnmppaaN7ZhljssTf75FJXQQT1KwXQQT3EbXvY42XK7AVMBQdzvPfA+epDldLzADC08lLPcCwD6mVm+W6Ib+GJPbEfTTJl1RLlFcNdBNvCzf7MMbqb+Bq2J+6w1bAk4w55xRQVWV1CheRUzOjvCAbNKCt3G1gGVbEm2/fc7rUtdW5waenEYlaFdIYLvbYapHPYWA9gSPJOOBLsnb1zOluAJmzPiapplqMviqhUU5vErkajpOxVSfcHQe4/DbbDh6c+m5UrVVqdQ3jgPj2aT5+QvjzvsJ7gb06hobSzWlqPDW6Y/4AfP7539rb4ecLyZhwv3m0x92hgwYMTR0MGDBghDBgwYIQwYMGCEMGDBghDBgwYITXrqKOdDHKiyI3dWFwf1xVvFHpFuZKF7eeTIx2/gfv+Tf4sW1gxtMjJxMsgbmc4ZLX1OTVeuWnIcoyGOS66lJBOlhcHcDcahhgyvieGuzmOrqXWCGJP2SyHYECwBPYHUzPfb4VGLnraKOZCksaSIe6uoI/Q4Rc69JKOW7QO9O3sOtP8Lb/kGAw8Zkb4hR8Yo42HEqnNqg5lmLH/6icIvyUsI0/RLf1wxetFYHrUgW2mCJVt7Fuoj/AA6Mfa30uzGmYSU7JKVN1aN9Dj59VgD9GOFrO8orxI0lTBUFzbU7IxvYBd2AIOwA7+MPBUkEHiKNgEERt9M3WtpavKpGsHXmxE76TcX2/dfQ1vN2xG+oedR9GXUu1NS9JI/2kg7k+9jf6sWPtiH4O4m/s2oMwjEhKGPSz6bXKm/Y/h9sQssmpmY92JY/mb46E9++38w1e7U8YbfSupSPM4NdurWik+GKm36/D/NhSwLJYixsQbix3B8W+eNsLBEyDRuNXEeTVAzeWnTUJZp2aNgSOmViwa430BSQxF7BW9rYn+H62LLJKrK69w0MwGt01EI7ILg7at1K9VtiB7m2hRcVZ5Ogji5z7W5i04LW/j0W/Pv88eaD0xzKoYtKqxajdmlkuxvuT06iT9SMJPFORNjm1E2coTLsqn+1fbftkiBuTFElt2BS7tcqOkkeO97HYYVsvzOrereamL/aZS7HlC56zdgBY2Xfv4sDta+LSyb0fpo7GpleY/hX9mn9CXP+IYfsryqCmTRBEka+yKBf5nyT8zhZzKONzNjGx8pU3DXpNNKeZXSGME6jGranYnc6m3Av5tqPzGLXyjKIKSMRQRrGg8Dyfck7sfmSTjewYQ+Rn5jlQLxDBgwYXNQwYMGCEMGDBghDBgwYIQwYMGCEMGDBghDBgwYIQwYMGCEMGDBghDBgwYIRU4x7YpHiD4z9cGDFfTxGWa+T/EMXTwV4+mDBjuecxR4wYMGI5RDBgwYIQwYMGCEMGDBghDBgwYIQwYMGCEMGDBghP//Z"/>
          <p:cNvSpPr>
            <a:spLocks noChangeAspect="1" noChangeArrowheads="1"/>
          </p:cNvSpPr>
          <p:nvPr/>
        </p:nvSpPr>
        <p:spPr bwMode="auto">
          <a:xfrm>
            <a:off x="0" y="-144463"/>
            <a:ext cx="304800" cy="304801"/>
          </a:xfrm>
          <a:prstGeom prst="rect">
            <a:avLst/>
          </a:prstGeom>
          <a:noFill/>
          <a:ln w="9525">
            <a:noFill/>
            <a:miter lim="800000"/>
            <a:headEnd/>
            <a:tailEnd/>
          </a:ln>
        </p:spPr>
        <p:txBody>
          <a:bodyPr/>
          <a:lstStyle/>
          <a:p>
            <a:endParaRPr lang="en-US"/>
          </a:p>
        </p:txBody>
      </p:sp>
      <p:sp>
        <p:nvSpPr>
          <p:cNvPr id="4104" name="AutoShape 11" descr="data:image/jpeg;base64,/9j/4AAQSkZJRgABAQAAAQABAAD/2wCEAAkGBxMREhUTExMWFhUXGR0XGBcYFx8fIBgfISEgGSAcHiEfHSogHR0mGyAeITEhJSkrLi8vHh8zODMsNygtLysBCgoKDg0OGxAQGywmHyQ1NC8sLC8wLCwsLDQvLC8sLCwsLDQvLCwsLCwsLCwsLDQsLCwsLC8sNCwsLCwtLCwsLP/AABEIAOEA4QMBIgACEQEDEQH/xAAcAAACAgMBAQAAAAAAAAAAAAAABgUHAwQIAgH/xABLEAACAQIEBQIDBQUEBggGAwABAgMEEQAFEiEGEyIxQQdRMmFxFEJSgZEjYnKCoRUzkqIkNENTs+FzdLGywcLS8BY1VGO00RdEo//EABkBAAMBAQEAAAAAAAAAAAAAAAADBAIBBf/EADERAAICAQMCAwgCAQUBAAAAAAECABEDEiExBEFRYfATIjJxgZGhscHRsgUUUuHxQv/aAAwDAQACEQMRAD8AvHBgwYIQwYMGCEMGDBghDBj47AAkmwG5J8Yrzij1Wp4LpSgVEnbVe0Y/m+//AC7fPGlQsaE4WA5lhk2wqZ36i5fS3Bm5rj7kI1/lf4AfkWGKYzLiCuzSVYnlLcxgixKdEdybAWvY7+Wufnj7xVwbU5cI2mCsji2uMkqrfgJIFjbce+9uxxQvTgGmMScp7COGa+skpuKamRfZpWLH/CtgP8Rwr13qLmUv/wDZKD2jRV/rYt/XEhS5PBPkUk6RKKiCXrcfEy3B7+wjcGw/DhFw9ETehxFMzdzJCoz2qk+Oqnb6zP8A+rE/ScAZhURRzDllJFV1LzbkMAwvf5HChi2c/FCcpyw1wnKiJQnJ03vy1vfV4sPGOudNVBRd3EKs4cqYKqOlJTmyadOiS46iVFyO24N8bmd5fmeW6TLLNGGJCslQSCRuR0vcfmBjf4Ip6WXOKf7GJBCt3Il06rqjb9O1r6cM/EED5tSPHHu8OZPED7KSw1fwhXB/lOMs5DAH6zoWwSIo5fxbnEaCVJKh4t+potaG2x6yh7EG/Vicyv1jqF2np45B7xkof0OoE/phlq8yRKDMoYDaCkh+yIR5k0EO1/Juyj6qT5wsZbQUlHk0dTV0a1DTS3H3WVTcAhwLquhNXcAlh2vjHutys17w4Md8m9TsvqLBpDAx8TCw/wAQJT9SMOEUgYBlIIO4INwfocUTxPwOqtRNR6wtbYLFL8URID7nvpCkk9yNJ3N9oU1Vbk9Q8KT6HQjUqNqja4DbqRY7EdwCL+MYOFW+EzXtCPiE6TwYq/hf1cjkslanKbtzUuUP1Xdk/wAw+mLLpqhJFDxsrowurKQQR7gjYjCGRl5jVYNxMuDBgxiahgwYMEIYMGDBCGDBgwQhgwYMEIYMGDBCGIXijiiny+PXM3UfgjXd3PyHt7k2A98RHH3HUeXLy0tJUsLqnhB+J7ePZe5+Q3FS5flM2ZNLWVdQIoVNpKiTffxGii1zvsosBf32w/Hisam4inyVsOZsZ1xLX51MII1Ohvhp4ztYfedjbVb3ayjawB7w2RGKnrUFZEGjSQpKjX6bHSSQO4VtyDcEA98Ng4TNMiZlllUKkQHWy2swAHUNv3CbqQDYm19hjb444bOZCHMcvTmCZQJYwRdWGwO5AuPgbf7oPucUhlGw4iSp5PM1M24b+w51SGMfsJp45IiOw6xqT8idvkVw41xSCasjzKop/sVS14oWcmQE6QWAAuq33uOx6une6tn+bmhpMtppystXTTLO6KwPLRdWiNmFwG0so8/DffYlMrnnzOslligLSSkMUjBbTYBRc+BYdzYYyFLbn7/Wa1BeI/ZPSQZXJXUVVUJ9lqYdUcl7mxuhBC769LjsN9Nx5ATc3TKo4WSnaqnnNtMrgJGNxfp2bcXG4PfvhhyP0gqZADUSJAD91et/obEKD8wWw6ZZ6U5fF8ayTH3kcgfomkfrfHDkRTd38oaGI4lCk4bKL1IqIoIoBHSukShE5kZY2Atf47Xt7AYvGj4Xoof7ukgX5iJb/ra+JKOBB2VR9AMZbqFPKzQxEd5zsvqDUCpSqC0yyIhjAWOy6Sbm413vt3vj3wvx1NQpULGqsZyW1E/A5BGoCxB7g2+WOiGiU91B+oxH1nDtJL/eUsD/AMUSk/ra+M+3TgrD2bc3KDo+JETLJ6HS4kmlEhluCLXQm++omyfnfDLxT6hGFqaPLJrQRQhSDHsx+EKQ66hpVR2t8WHXMvS7Lpb6Y3hPvE5H9G1L/TCdnPo7MlzTTrIPwSDS3+IXUn6hcMD4mO8yVcDabnBWcTT/AGjNq59SUsbRwgAKAxAL6R+IjSt9ydVvAxW0EU9fVWUap55CflcksT8lAufkBicps2zLKP2MkZWJr3hnQNG9+9iNj/K31xM8F8RUX9pxSrTLSB4niaz3TmMQVI7BAQNOwG7fnje62QPlM80DMOacF5dTMKebMilSQL/s7xqTuNVvhH8TDbftiLp8wr8iqWi1AdmMZOqOVT2YeRex6hY3Fj2tj1PwVmFTXPFJDIGeRmeYqdFiblw3wkW7KDfsLDw0cWpDWZzRUSgOkIEcm/ewMhQkeyLv/EfbHL7E3tvO13G0eODuNafMVsh0TAXaFjuPmp+8vzHyuBhmxzLxFTrR18yUruBDIeW1+pSou24/CdQv7Dfzi2PTv1EWstT1JC1H3W7LN9PZ/dex7j2CMmGhqXiMTJZo8ywsGDBieOhgwYMEIYMGDBCGDBgwQhhO9RONVy6PRHZqlx0KeyDtrb5ew8kewNpfi/iKPL6Zpn3b4Y0vu7nsPp5J8AHHOVdmT1E5nqCZGdgzi+m4/CDvpGnpHtijDi1bniKyZNOwkjT5JPVQVFfLIFRbnmSk3nkv8Ce58X7XsPfS25Rln9pZEsFOQailmaQx3A13Lkfqj7H3W229p98ro81ip6iJ5DS0qHVQoovqAuEsDcMe3c6haxFySpRPUSmozfmigQDlwBFH7Vl6Vi02GsdNixB3Hay9LtWryr1UVpr1+Ztel0E9JLUS1KPBSCIiYzIyAtcBQAwuzbkbA97dyLq9bmIMwiywVEMZCxqiSvqmI21sqn4mHjftjZgnzLOpVgaV5bbm9ljjH42CKF+mxPgYufg3gyny5Oga5iOuZhufkv4V+Q/MnA7hDZ58J1VLbDiI3CfpKWtLXsRffkodz/G4/wCxf8WLUy3LYaZBHDGkaD7qgD8z7n5nfG1gxI+Rn5j1QLxDGjmOZpErbq0gHTGGGpiewA77n5Y95nXpAhdyB+EeWNr2AG5P0+eF+meOjp2nqCiSkFw7WZyxUA7e+o6dK2Fre5xiantzWvGzSTRwK40qBEwZSdh1cwkX8mwIF/hIuBVoYIdbyovvMto2372MYDWJ+ZuTa5wiZnxVU1KhZHVUO7IF2HYi+/Uu4JBvc6ANpVOFyqqo4dN7IQSdPkWAjA28hbkn3Y4gPXAtpxqWMeMFC2NS2qbK6bWGhqJFlexVwB9bElLNfyHJPvjcq6mspzzGCzQgjWFWzhbgFlsd7A6tFjsD1XsDTlJVqyJY7KF7NbSy9PvZSwsQ3htJw28N8VTRzIssodCQrXDAqNxqtrAF9NraSdWoCwjY40nWqW0OCD5zjYTVg2JaNPUJILo6sPdSCP6Yy4WXpoYClRSkaVbTMEOoFDsbgXJKnq9+/fYYYaaoWRQ6MGU9iP0/UHa3jFsTPlXSpKhSRFdG2KsAQfqDtis+LPSSN7yULctu5hcko38Ld1+huPpi0sGNo7LxMsobmc2T55mVHqpXnqItOxQsbgfut3C+xU29sMXpRRJE02ZzyKsVOGXc3YswFzbv2Nh5Ytt87Y4n4Zp8wj5c67j4JBsyH3U/+B2Ptig+LeF6jLZOXJvG/wAEi3CyW3Fx4YfhPbxcb4rR1yDTwYhlKG+Y1rxvqmaLKaBVlnYkyOA0khYliSL2AuSbsxA32GNDiz0/lo6cVQmV3VgagJZRGzEFTHa2wJAtYHcEADYZeFuIIqenjgy+ItmNSeW8kguI9+48FfvAdgAS17WM9xbw9WVIjoacHkQdc9TM2kSyndmJ3Z7XJJAIuSNtIxy9LbbD9+u0K1Dxkl6Y8efawKWpYfaFHQx/2wH/AJwO48jf3tYmOfeJuC5cvihq4agSpcftYxp0Pe6su5up8MPP1xbHp5xauY092sJ47LKo8+zj91rH6EEeLlOVB8S8RmNj8LcxqwYMGERsMGDBghDHx2ABJNgNyT4x9xXfrLxHyKYUqH9pUAhreIxs3+I9P01Y0iljQnGahcrX1A4oOYVRdT+xjukI+Xl/qxF/ppHjCzhzyjJ6GnpI6nMBK71Gr7PBGSCQu2piN+prAfIjY+PsvpnWJS/aZCi2Gt49y6J3LWtYkC50Xvt3vtj0AyrtJCrHeL/DufTUMwmgax7Mp+F1/Cw9vn3HjE7W1lXn9aqKNKi+lL3SFNtTsdrk7XPk2AxA5tQRCp5NHI1QjFVjbTYuWt0287m17D6bXxfnAfCqZdThNjM9mlf3P4R+6vYfmfJxjK6r73edRS23ab3DHDsNBCIYR83c/FI34m//AF2A2xL4MQ/E+dijjRrDVI4jXVfSCQTdreLA+1yVFxe+PPdwAWaVqt7CTGDEHwlnhrImcoVKvo3Vl1dKvezbjZrdyNu/tOY4jBlDDgzpBBoyAqlLV6dmCxg9x0XZtRt87IPyB8XxX3HOYrPWXi3VQVv+NuzFAdrCwUkjTt5PawMuijiapmc3mDSFgxAIW5ZbE+CmjcmwsBtpxVVfy3eV4EblvI7gRNGAwZiwJsS1iDexAO9iMRf6hk04q8Y7p1tr8Iu1mZOeZyUZljF5JNJPLBuLk76Rcndid9R7lmMfRysrpVSQc6JHCtrB5bNYgIxAt7HT8h749V0rxySojtEshAkUsVWx8PYbquoncfO1xj20FpvsYrY/s/OuZgx5N9Nubpv8Vum1732vbfHq9Lhx48Y0AbgG+9d95FldmY2eD9JqlpIQJgrRJLqaMm5VluSQpYdSr239sT9FXPqMU8bRvpDaWUrqVrAXDDsQFA2INrEECywtPFzSYZKqNI4EmaNne8bHUCVj9uYeq9uwuQTjZyepklm1yFpW5ZHW19tha58C+3ttbYYV1+DHkwszAWBz38t5vp8jK4AOx9GWt6e51H+0ppidLsFjVtRHaxTcnST303IO5vhwyKMJJUxqQFWRSq+QDGm/8Ja4H0PtircgljSpp2mWyhwF1FWOonSoB+Mg3I073va2LMlpAtdG0dgSrtKB30kWF/4n0kA99DHexxH0WQvhF9tpTnXS8nsGDCRx1mVTBKhXXydI0lHCkvc6lG3XIRp0obKbN7bOzZRiQuRdeEWi6jUd8aWcZVFVxNDMgZG7j29iD4I7g41uGMweenRpbCZRplC9tQ8j91hZh7A27g4lsMRwwDKdu04wrYznjOcrqcirUdGuAS0MhFw69irD3sbEC3cEWuMT2T16VMLZhm1XzYY30pSAizONwGjFgfcA323Y2vi0+KMgir6doJfO6NbdGHZh9PbyCR5xQ2RuMqzJRVxK3KbQ4K6tINiJU+mzA97E+e1yN7RfMSVl0HyjhUZRV5w32qvf7HQx9SIxAIX36tgSPvsPoLYWZObkWZB0JeP4lPiaBvF+17efxKD2w1cQ5232yeizJ1NFUJqglRemMC7RyLa5Jvsdz1BTspwkHMZqynioUhM7wOxilRWLiM7aLW2TzduwCiw040l9+PXozjV9Z0VQViTxpLG2pHUMp9wd/wD2MbGKk9EuI/joXPvJDf8AV0/U6x9XxbeI8iaGqUI2oXDBgwYxNT4TbHM/GWdmurJZ73QnTH8kXZf1+L6scXb6oZv9ly6Ug2eW0KfV9mt8wmo/lioOD+Df7RjkKVMUcitpWJ+7i1ydjcDe19J84q6cBQXMRlJJ0iTOSce00dNTpLRc6qpgUp3sun2U3J1Ke3YHcX28SObpPlsdXU1lSktVWR8mKNCbAN8TEHsqDYW2273bCnmvAlXSMpqECwl1Vp1OpEBIBY26gB81GIw5IGrPslNIswaQRpKq2DXtdrXOw38nsTh2lTuD6/iL1MNjLC9FeGAxaukXYXSC/v2d/wDyD+f5Yt7ENNw8n2NaSOSWFUUKjxOUdbdjcHe/cg3BucV9mL5tlzWapd0vYSNZlf6sytpb90gfIta+PO6jPR1EGv1LMOKxpEtrCbxkeZMsUijlmMhVYC0mr4++xsABbxc32IxDZb6kyqQtRCpufudDfkGYo5+jL9MONDm9JXqUBV/JikWzC3nS3ex+8Lj2OI82nqsRxo1Ex6hsLamEX8kzFqRSiqZEuWsW6x9GPxbCwDf4gMOOX1qTxiRL2N9iLEEGxBHuCCMVFxlMKOeQNLIY+cEWMF7reNX+JZAxXq3uG3PtsGXgriukhj+yseXIC0hUAkftG5i7WD/CwuSve9ziXocmXGTjytYHB+Rrn185vOqMNSDeMtIYhNOki/tGuSW7Oh7AX2+EBT2vpPfSbVRmVEad3iePQqklUbfSpGoKradQVRdRoZtIXcAC+LYziJKmOOWMrJyn1jRZrixRgPmA19I3NrecaPFdCK+IJTyRc1bsoe4sQVNmK9SfPbV27Wxd1WD22OhzyIjE+hpRmZCKN6jmRO5lUGB9duUb9Rtc6jfpIN+x999CNozDyhC7VLS3WRTclNI/ZhB3Ja+4F/8AtDlmuVyQvyqiNQwGyXDKb2AKmwB7gXsBfQuwYCOHfLZIpUmpn5bhukjxcNYi4NgQHFj2II+m+m/1BFAxZfdYfbb9fqYy9MxOtNwfvIGrmiaGIRIUkVXEsmoESm/SbdlsNjbvtiahhjkmMkMDww6QoQtqJa25UnuTYnc7WJ8E4y5dlpBMrtrdizEnbydbG1jfVcbWJJsLYaMpyKapDcsG19JY7m99JYAbWVgLm43V9F+WpVfVdf7W8OAX4m/vNYun0+/k28pI+n+WiWe7JdAuzKth51dY3LfD1GxNzbYm77lrK1VKYz0Kixt7ahuoHjZSdh+IHyMLfEPIggejp2Ar5Y1jRY9Wve4upA/ZoCDd9lTuewBmKniCmoIkhuGdAE0RgAarb37KGJ30jqN7hTjeNVwYwCeO86xORrEk+Ic4WkhMrKW3CgC/c9r2BIUdybGwwktnAqSZGnSTTc2Vhpj99r7bX6mudzvbbEW3Hy5nJ9mVxGps6lF3LKyvYPJ8Vx7RjbVufEnlOXU5qonlIbk6py0rltAA036jZQGYG4tuPljyuvds2ZenBIB8q+42NSrp1CIcmxqMvClCwZp2BUMulQdiwvfUR4Htf3Y+cMuEjPfUOOMEQKH8cx7ql/3R8T7+OkHwThIzXimrmBaSdo0+pjH0CoQ5Hydr/I4ux5MPT4xjTeoo4smVix2l1ySqvxED6m2K49YeHFqKcVsQBeEdZH3o/J+eg7/Qt8safC/p3HVWqKoh0O4QMp5n8ZTpt8t27XI3BtFaZAnLCqE06dAA06bW027WttbFuHI2zEVJ8qD4buc/cN1dJOgGZ1EpiplAghUfEGvdQVGs2sPIsLb2FhYHC/FEYhlqIqZKPLoPNhzJ37BQBte+xN2JJAB72qzibJFoq56eTUIlcEEfFymNwRfuwW4+oOLQ4tlymJIY55S8MKgxUcJvqNtmexuTbsWZRu173xdkANeclSxflKoTPClaayFQjCYyrGDsLkkpf2IJU/U46YoKxJoklQ3SRQ6n5EXGKJ4hzN8zgc09LDBTUVn0g9YD9PYAC21yAPu9zh89Fc35tG0DHqgew/gfqX/NrH0AxnOLW/CdxGjUsLBgwYklEpz12zK8tPTg7IpmYfxHQv6BX/XCzU+nOYJGkqwiQMqvaNgWS4DWKmx1Dt033x89UKzm5nUeyFYx/Kov/mLYi8p4lrKX+4qZEH4b6l/wtdf6Y9FFYINMkYgsbjlwbVVqQ1q1nP8Asi00moVCt8ZsFVNYvcjUNI27eSMefRDKOZVSVDC4gTSv8b3Fx9EDD+bCzxDxnWVyCOeUaAb6EUKGI7Frbn6dvNsW16N5fysuV7bzSPIfoDyx/Rb/AJ4XktUJPeaSiw8o9YXeOOHXroNEczRutyBqblygixjlUbMhHmxIO4vuCxYMQkWKlINTnieKWFnidd02eM9YH6Eut/FuYtu2Mf25UsQ2mx2Bf4T+5IOqNvbVb5acPPqLwfHEWrIXEeptTpqtdjuWjFxdj3KKQWNz1HYoEupwGZBJpvaSOxYfK1gST5Flt9RfHkZcWh69evzPSx5Naxip8wpq7auTmjsZQAZI/A1LYq4ttrQBiFHx9xJZ56bmaMy0rxS8xxLzNIcsO+izNvGbC4DjtYLhCo6gMRJoljZSQbrq23HXfrAPfSGPg74ceEOKnhAkiOuNj+1hv582vbTIPnYNtfwV2rAH3/uO3z7H63MNjse59v68Iu0WYV+VTXmduWL3cX22JVDqW4JNgElGntpHkWHkHFYrpVkRkSoQcplf4TcmwNiTG9ybbkNsA3dcN89JTZjAr2DK6kK4G4HYqbj32KMCLjcbYpPjHg2XLahXpQLsDZBdi66gGKruWWzAOhJtcEEjtTTYzfb8fXwvxG3iOxm2b1v9PH5S3NaNKI6+OFZCDypLka18qrECxFzdAxOwb722pFwhQSNqjchBcmNWsFKkm9tipGs3BHcg7Ekt4yDOlkol/tBFIYAqjKZS4AF7KAxkVSQOZY3uLk/E2lmGeZdI3KaMQKg+NpXpxbsBqh+Hz0yFD7KbnDQ+PJQNWd6NX9pjSy3U26PhrLoXI5pJZehmcHSAW1aX7gE3PUfOx9tuiqpREBl1PEIkYqxmcorWBBZWUNuCAWOkgktuCDjxk09HJFZIKWaJWJvTyLU6TtdmBUOWtbsGPbG3xXPeCLQQadyAzL2KkdAuNtDGw9jsvZsayMMOMsBsN6EFBdgL5lfVvEQo1NPHKGlmcyTTAaDK7kANsdSxfCAFJcqNRIAJaO4d4Vqqx45W1K6EEi2lVUMsgRri0JDKt1QMxFrgXJLfRZdBWVSxyaNUXXc21776YyfNhdiN1BS1iwIb87zSLL6fpUX+GKIbam72+S+S3/aSAfP6ct1Ce1ybD1x4D8/YGUZAMbaF3Pr8xTPDlBlSBpFDytcrHGNJY+bm5cqL2JdivawuQCmZxnzTMUAUBdxFGpEUPtdV+J7eWse+6A2xjzrMZWYyMTJPJ3a2ygew7Ki3sF33N9yWJXkLSAIg5mk9fUHA9yW1AX/hCG/fGWcNenZfyfMnmOVNPO5/Xym/R1Zlu8asSCRzGANvB09kUfNS3zBOJDI6NaioiiklZBKdIdFZ2Yn7qMBcbbllVUUAkk2IxFlundlIXYBSCi/mdMQIPghyPGLf9O+H6ZIkrI2eaSVdpZFKkL7IrfCpIvcfFsQbWtrBi1v5CczZNK+ca8toI6eJIYUCRoLKo/8AdySdyTuSSTjZwYMerPPlUeumUXWCrUbgmFz8jd0v8gQw/mwocJ8GRVUBqZq2KniVyjBrXuLHuzBRcEEd++Lj9RMv+0ZdUpa5CGRfqn7Qfrpt+eObrYuwEslAybKAGuW/wyuTRStR08ss0lUjQNIblbFSbdlTxYEAm5tfc4X/AEhqmpszank2MivEw/fju3/lcfnhDhmZGDoxVlN1ZTYgjsQRuDiT4bzBoq6nmZiSJkLMTckFgGJJ3JKk742cex35mA+4nT2DBgx50snLfEU/Mq6l/wAU8p/zm39MR+Pcz6mZvck/qb48Y9YcSCBOOnuEqTk0VLH+GGMH66Rf+t8cvy/CfocdZU6aVUewA/piXqjsI/ByZkwYMGI5RIXjGgSeklV6c1NhqWJSAxYdihbYMO/6ixvY0I7AHUectrjUFZrWPwttquDtpViNjsO2OiM6CGnl5hkCaG1GPVrAtuV0dWq3a2+OeSVuWjeXST0PpUOV8cxVVQT9NX5Yi6scGVdMeRNTm/tSTKZmttZNHLXzYntv7EH3viQyua01rudan4iDutrdnY3tffbsL+MaVdW7oGlZ7npjeBoyx/EGKeB4A843MtJ54uZD0MBrcEHdTYA2YHbuQMRMPd39fgfqVLz6/wC5Ynp1XslSYRcpKpcj8LLbr/MWU/yY95lS/wCnu1aztHrDFDp0KgN4mHTq5YsQ637lyem+qU9NKBRHJOR1O2gH2RfHyu+q/vZfYWYs6ydKlVuSjrfS62uL9xuCCp2uD7A9wCK1wu3TrR3G4vj5H1sZK7qMp8OIh1YNaKmpM8iEQIYESyr1tIIgdtRJNgd9yx9ltHjmRz2ZGqIG0wtcXJ1anaPp3vpRXVrAgqt2N8M2aZElDTRBXdgHjV3a1yqo6RrZQB/eMLC1yzDubY95Rw9JMv7ZDDHzTNa/7R20iNSwGyKEB2uSbi4XTYzrgdupGobgWWHck7C/l/U6XUYzXc1X0jJkuRU9HGkdPEsaopVbC5sTqI1G7G7b7nGvkcsc61ACgxmVl0kbEMqs2x8MWYkH8RxIV4HLZSSuoaLjuC3QLfmRhLPEiBKiJFaMysixH+KONWt7MqhnF+4W47HHqZMi41LMdpMqljQmnJQwGohWnDrEtSjX5jtzWD6iRqY2jBBO25A2IX4o7jWod66UP2j0pGPZSqtf56mJJI9gPu4ceD6AHVORsCY4h4UL0swHvqunyC7fEcaPqbQgpDOANSty2PkqQWH1swFr9tTe+/mJjdulLmhqOqh4eH8ysMq5gOa2lR1seqV3K7KQAxttYDtde17n4h3xpRwGSTmNHLLt0Neyb/h+M9rdQb6WxtVstqiQC2rbz1fCvZdrr8ww3uLY1KJNZLGJm9y0oVb+4Tv+u/zxldlvyjjuZIRi7CyjWCANRUhdx/eM2uye+sBbXuDjobKRLyY+c0bS6RrMQIQn925Jt/2/LtjnuijaSWONI3mJbphR9Kvbcozc7bbe409vI2PQ2WQCOGNBGsQVQOWtrJt8IsLWHbFvSD3SZL1J3E2cGDBiuTTxNGGUqexBB+h2xyhLCUYoe6kqfyNsdZY5b4iW1XVD2qJh+kjDFfSnmIz9pH4+MbC47jH3AcVyedE//FQwYpH+3H9zgxJ7CUe1kNItiR7EjHnE2+TvPmL0qWDNUSRgnsAHa5+gUE2+WHKoi4eoyYJFmqJFOmRwX2YbHsyrsfw3/XFBeu1xIW5WE3wn6HHWcTXUH3AOOcONcihp2ilpnL0tSheIt3FjZkO19iR333sdxc3/AMMVXNo6aT8cMbfqov8A1xP1JtQRHYdiRJPBgxT/AApx66ZlWLUv+xkZ3F7/ALLlqbbd7GOPSdhdgtr3OIyajSwFXLfa9tu/jHP3EsEkNVMslVDNJqvI8d42LH7pHNA1BbbC4HbwRiyfTriyTMZ61mBVEMYiT8KnWDf9/UDq9iLbgDH31A4flqSggp6cru8srlVa47C+m5XuTuPHi90511ptHYMgBvtKZzKaRUDFpggILNIisO48CxNu/ZhsMfY5NDLMFbYaj0WYp5LFmuqWuQouCQLYzVVGrBgRGLjcgABQdrnay7bjUXPsMadPJe6sSWV9i4vrNyFfSO9gLe9wB1HpHniiJceZb/AfFMEUYglbSpYvHL3Rg3VYn7u97E2W2ne+HfNc3gpUEk8qRIzaQzmwJIJt9bAn8sc809ZJGdI6lvuHPwgAlnZhcC7fdCke2xBxH8TZkJIIEAlClhIIySUA0sAQurSL32sAe/zxV02VrGMjyB/uT58YouD9JYvEPqnHNqSBmjAZgrFL67J0Pv8AB+0IIuDp0AnchMaP/wDJdr6Z5LWfTdDfdEKE3chepTEF30gl3bUcVNoH4f8AL/zwaB+H/L/zx6nsPOQ+18pbMnqKtiyS9YZmW8TjWSUn6uroVpByLHVpRNXZrY0xxlSNPFNOGmCLpa6NdxpVFY9YF95bowa2q4IVzastA/D/AJf+eDQPw/5f+eOHp72MBlqdZZJmtLNDqppIjDH0nRYKlgGt7LYEG2EPjfiuOpURxA8qNi7SkbNpuBoA3K7k6iBewtcG+Kk4erdCSoIdZvrW9gNWm4Fj/D39yB5xI1btLvJYqLMNiF0kFSGUk6XVrnUD4272PmdVkazjGw8ZdgQUHMxQ3kZiRqZmJKayPNgNL2COLBb7307A+MGUoH1voJGq4MyEyDpG4bVp7bd12AOMlQ/MYwkarbyq4PwqQNaMP0v3G9za1tw6YwBrK6VshbawG9idjb5qxT3A7YlJoV4yit5OcIUsFRUJHMah0c6VMXMAVgfvMCwtcW1KwKke263wosLYV+AsreGIuKoVEEyrJF+y0Fbi9ydZBuLbADt9cNOPRw49C1Icr6muGDC3xpnslMipEDzJQ4VwmvRpFy5QdRAG97aQdIPfGPhfiFqmUwouqOFNEkztZzKpCEGPSNINmNz5BFhY2dFxoxy5xI16yqPvUTH/AP0bHUTsACT2G5xzDlGYwCq59TEZomZ3aMWu2q9u5HYm/fxirpu5iM3YSKwYtDKcpybMjaCmrYidiyBmVfq15EH54U/UPh2PL6kQRO7gxCQl7XBJYW6QB2UHt5xSuQE13iShAuR39lN7YMXT/wDCXyH6YMI9vG+yle8R1H9n580xHSsyym3lXUayPn1N+YxKTemSVLtUU9fD9nkYuG06ioJ1WPUAbdt7H3x59c8u01EFQO0kZjP1Q3H5kP8A5ca/DPDmSsKc1NUZZp9A5INgrNYaG0dSkMbXLDGgfcDA/i5mveIMi+P6ylRKWhpJObHSq+qS4IZ3IZrEbHe5Ntuq3jFoekNfzctjW+8TPEfyOpf8jLhazB6WpizLL6eiFO1NGZA1lu7RtcXsPvACxLEkMe1safoZm2maamJ2kUSp/EuzfmVIP8uMuNWP5TS7P84y+pef12XSQz05V4HujxulwGHUCpWzAsurubdH61fmtfBU8yuRCrkSLJCpLqHkWRUlQEbBnVtQIOkt3IbF2cdZpRQQaa9W5EnSWCMwBHULlASjbXB23GxuMUzxc+XwvGcvd2uNbStK2k6SSFcMoJsVW2o76gBiBuZ3IDfl4TL6W5nMlXDDE37N5RzGVWvIFRrKW0DUoBZ/G57tti/q6kSaN4pASkilGAJFwRYi4II28g4qP0dy6GGCTMKlWVogdMjJZACOsptd2LXW63G4Vdybs2UeoayUNZXSJoWGVlijOxYaV5YN/vMxNyLgb7kDHV2G87i2FExZ4z4SkgeWSCnSKljEaqxlN21EBivxMh1OQT0khe42OEeemWXrT4l0qsigDTY3AQb2JBIA30glmPYY6PqKaGrh0yIssMgVtLC6sNnW4OxFwDhS4k4ASoeefUWJjtDAtlUOECgk33vpAtsLFgbg4my9PZ1JL8eahTSlQkiKAAHRRpWxtsTtISfozbfhVtwFtu5ZkLZjLHTswiYa2L6NQuqEkBdQuNOhe/TptvhvqeAKwNAhAZ6i5lYbx0wBGoE7FyUsg7X0kC27H7wLQyCrDlGCRGSnLEbcwRyGQD8R1XBI7FfnheNMi5ASJt2QoaMTKLgUyUrVPOUaXjTRyr31gG99fi/tvbBNwIVFMecp+0JE/wDdfBzHEdvj6rXvfa/yw6ZJ/wDK5P8Apab/ALqYKz4cs/6Gk/4y4aOqy1z2HYd2r9R56PDqIruw5PZbH5ia/ARElSnPX9hFUS35Px8hlTTbX06tV772t5x5k4GIgE3OXec0+nle0Rm1X1/LTa3zv4w8T/6xmX/VMx/4qYw1P+oj/r7f/itjrdTlAO//AC8OxoTidJhJWxyU7n/6Uk/cxSrciaiIgDa2kjjlEgTSE5w0jYsblHRGv8+w86UdNI9tZFiOWyKPiTv+TFQVuD3iA79rE4qyGeURVMURmVYYYnjUXezJubeVuVvbcafIJ054PTGcyPG8oEfK1RTixYSnTsyeVDAvcEXJG43GFZMeRshIEQjoEFmIcFOQqBEMuk6QIwde52026je9wRuCWU7XIf8A044dkYwVkdQpiDyrJEyWOxdBpINhcaSVKixB84Y8h4Eih+zyybVMRZnaMnRISWNmBG4UnY2DbDe1xhuRAOwAub7e57nG8PT6TqbmYyZ72XiAAUeAB+QxXPqFxVpaMROGhjLvK6FrRyREaBLpG6mbSoUEamBU+4lfVCN3gjjDhVkksRd1JZAZw2tDdQqxO1rG507i29RiuYxGSUxlmP2hgihVfTq5QYKdJjQGSZgbKxeFPvbVyeMOTVVXmtUJXnePTHG0lRAwWOCO5cxkMbhpFGsm7WJQEDlbuHBmfiapWCIxRRJE2mFYyGdQwCOC25itqOs6SxZTYahqqynzWWKJqRZHVGczaZ1QHU2kmSquLFFBD8sayxB12AUYvLhXhlKJQRI0jFbFnAHc6m0gAaFJtZOy2Frb3IT1x1mH2fL6mS9jyyq/xP0L/mYYpv0wioTNKa1oAFRREJyNJYk3NmIBsAO/vhy9cs10wQ0wO8jcxv4U7A/ViD/KcLGVrQ5bTU81XTfap6leaqGxWOP7ps212G97HyNrb14hWP5ydz7/AMo45zl+aVS2o6+kEXhYLx7fJhrIP0YYqyDKZTmMdNMdcnPRJDqLX6hq6juem+GvMqDLcxpZ6qgjNNU06cx4radSi5NgpK9gbFbG9gRuMR/pHQmfMlkYk8pXlJJvckcsXJ7m7X/LG091SfDyqZbciX7gwYMQyqJnq3lP2jLnYC7QETD6DZ/8hY/kMUBGxBBUkNcabd7+LfO+Or5YwylWFwQQQfIOxGOd0nlyTMZQqK5j1IofsyNuje97aTt7ML4s6d9isnzLuDLDoJ83r6Vo5o4aRHTTJUOCHZbWJEdxpa3csQO9gNrV1X0z5NmSFSXETLIjf7yNhY9tt11p9QcTuX8VLmkc1Jmc4iDsskMwAVYyNih8abbjUfLb304j/UqupX+yQ00vOFNFyWmvcN8OkahsxABO23V9caQENpI59czLEEXct/ilGrKBxTxR1HOQFA7lAQRqVlIHxDYjdd7dQxzhXUEkLlJY+W6/GjKlhtcsylFFtQBDXsb2Ba2Lf9FuJdcbUMh6o7vFfyhO6/yk3+h/dxEeqXCmYHVVTTrUwRXYAKsZiS+ojQWAcbAbsxJN7eMQ5sek1NZBrXUIi1nEFRJSRUzuwjiBVVsf2h1BuvrC9LkDceNt7X8PUryYoFfpL81ksR93SjXAIboQkbk2c9W22DJa505l6eGTW1m1xBiL/eSTmh1Zd9w4W179sb0mR1EhFLHHzHjHNl5cQdjzFSRtbJq7myqQWJ6rXFgEneJYWPXrj0JM8GTVGYVlFE8srwx6G5dyEEcWlgSuobAqo1nUWLgXtjoXFOcG8bQUVOscdIG0i9TNH02JJNjdbyaFOlnOlbq1tsWm2dQCJZmlVUZQ4udyCL7DuT8hvjSMu4viV40Krv3kdxfxfBlyAyXeRhdIltqYXALG/ZQSLn9ATthI4c41qK+tjSRYo4rSOsaXJvy3F2c9+57Be/kg2UuMs0Ssr5J9R5fQsewuFUEht+w1szW38ggYz8FOlLWJJK4CWZS99hqVgCb/AAi5Xv7kkkC4Qc95AAdpWMNJfeTOSf8AyuT/AKWm/wC6mCs+HLP+hpP+MuMeSTL/AGXINS35tPtcfhTHqrkUrllmB/Y0nn/7y4Qvw/Rf8p6jfGfm/wDhM0/+sZl/1TMf+KmMNT/qI/6+3/4rYy1DgVGZXIH+i5j/AMVMa9VOn2IdS/6+3kf/AErY0/DfJ/8AKZx/Enzxf4mZ894uq6CojWApoakgbTIhYagGBOzKd1t2PgXt3wwcIepa1MqwVEYjdyFR0PQSbWUgm6k+Nzf5bXr3i/M4amWMxSBhHBGmoHYsq3KqezXuALX3B9saNK5uNFgVbptbpYdQsx+93JP7uNPnZXPhPPTCGUeM6TwYUeFeNYp4V+0OsUvY6jZW8Bgewv8AhNiDcdrEpPFvF0wq5p4Kh2hhKoOU4Kbg9l1BJnL7bk26rAlSpobOgUMN7NRHs2upI+t+b8pYYgQGMczhj2UnRDc/VJJBtv484qnK0kDIVUq0hCRR6SzyMvZgouQFsPcXVT3UHE3nlXUZsY5pbpOqBQrppisXJ0DbUSLBtV27EaQRtcXBHA0OXLrJ51SVCvOw3AH3EH3E+Q3Pm+1tJkV7A7TjKRFngH09ljdpqy6t0fswysHNtblz98atIA20kOBcHU1pYMIvq1xN9kpeSh/bVAKix3VOzN8tukfM38YcqljQmGNC5V3FVbJm2ZPyF5hY8qFQR1IgJvckCx6n3PnDQlHR11PT0tc7UNbTRiFTINIdF6QRqsrja+xBvexsd4LhTJY4IVr6mtekDahTiL+8k0/EdwRpv02IsdrkXF22nzqrko+ZmuXCeltq5gCiRV/GYyfz1LpsN7W3xY5qgvb19ZMvie8XsygpcppqiKKrWqqalOSSgAWKM/FezNYkbbm/bawOGr0Pynl00tSRvM+lf4EuP++X/QYq/OaSnmrBFlwcxuUWMPf4mtfuNQUE23udib2tjo7JsuWmgigT4Y0CD52Hc/Mnf88YzGkruZrGLa/CbmDBgxJKIYq/1r4d5kaVqDqi6JbeUJ6W/lY/ox9sWhjFU06yI0bqGRwVZT2IIsQfkRjaPpa5ll1Cpz36cZHDVVLmp/uIIzM4/FYiwNt9Pcn6AecTmYeq51cuKjh+xjYxOu7p9AdCbeLMB88Rc0T5FmTBkMkLKy2P+2gfuPbUCAD819jiYyanyGGRZkkqKhyf2VM0bMdXhdIQaiOw1MR9e+LGonURY7SdbAobRf4soTleYK9MSostRDfuoa40H3Fwy2/CbHFt0v2PPqJGlVit+uMSuuhwNw2hhq9xfwQcLnEXDUdW/NzCdaerqQI6SHVcRablVa3xkk2Y/DdrKblSUTh/OanJax1dTsdE8V/jHcEHtex1K3sfYnGGUZV8xNA6G8jNfj+kpoK6SCnBjSAKGJdmJaxluuokbE6BYAj56hiW4Jy2eOkq5olYRPJHEdIN2Vdeona9rmPURcdTA7BgbZkoaTNKGQQFVjqepnRQG1XDXYW+MEb6vbE5l1DHTxJDEoSNAFVR4H/ifJJ3J3x5z4rBHE2mPTk19pzxnvDhqipWW7Mlx20op0WtpW7gqAtibXbbcWLNwTw79pdo+esLpaTlhdbaDeNQHuuvTa5Nr3bfuCbNquEqV2kfQVaTdirEC/k6b6Lnzcb7+5wj8a0kWWVNLNSrpcB5GW5OsKVFjc7alZ0+lrdhiJelcUuUgoOPGVZupVF1qKPebE/pN1XSqCrbYGG5H0IkG3yt5xvQemFIg11EruFuWFxGlu+/3gAP39sPkModQym4YAg+4O4wr8XVAlcUxUvGoV5Yx/tmYlIob+Azgs19tK79JOLRhQG6nDlfi4q8cziem0wxpFCpjZFES63VZB1FSt0SyMURRqfSSbKjqayjiAs6kFl0GxUKwcs6qAQBaRS1yO+oL8OLtaDtGzKxPXOwGnV9w7MdoyUIA6v2UMgudWNGbLI5mQyxXZg7nUoDAMIk0Xv/ALuRUa1rmL3GOZMWs3c6mTTtUqd4GlYl9RZ2ctaPXIxssYcggtdy6kixIZk9jh54DlqaZXMsGscwh4SiA/CGYw2vdhuQjNpkVSVII6mDLsgp4lARdHMTrkvdr2jYEs12JBkZwCSLopFgABtSx3UORY3VJVUnp30ow83jmBjD7EaUYm0YvzFh0Gyd4ZMmrYDaSdXw9QZlEsoRSHF1mjGlhvf27hh8Lg2I3FxhbHpHEO1VLa3lEvsQRva1rXuCDe5+mJXh6raGq0OV5dSWtbYc9F1kqPaSLrIHwsjLuQSXM4Y2NW5EwHYcGV/mnClFQw8yarnjRBcsShJsSR2iJJux+ZJtvioZpEeSVjEfs4fSBLIFCgr0szLZWlBVjoW5sWAPSrBn9T0rZKg/aVZYEeyFVOlrAEMpIuGv0Cw6bs3zwsQ1TR8pOWjwxusqx6SoY3VncAm92CqtiOlGIFi26j02PlQAfGa9q3cyyfT/AIf5pik0l6dWaQszatUlzqW7dbWluSdwdBv7Na2IjhKAx0VOpvqEa6ifvMRdm/ma7fniSq6lIkaSRgiKCzMTYADycawYRiWhvf5nHcsbM185zSKkheeZtKILn3PsB7knYD3OOeqo1edVkjxxF3bsoItGg2UEkgAD+pufOJDjniuXNqhYoVcwqxEUYBLSH8ZA3va9h4F/c4YODcmkqcp0UdStPKagtUvchgq3AW69QsNLW2vvuLnHpIvsls8/qSM2s0OILm2Xww08VfBIa2gHLWAdQc7EG6kxsD0mxOxvsfO3mVfX09PX1GYsEE8fIp6cMGGpwRsB2CqdydzZr9hj1w/HlEs70UcRqG0PJLXNYnUDdmV/iXc/Ethf374rejiqcyqIoebJM7HSrSMzaV8sbnYADUR8ve2OhQT/AH/HhOEkR39FOHeZK1a46YrpFfy5HU38qm38x9sXNjRyTK46SCOCIWSNbD5+Sx+ZNyfmTjexNkfW1x6LpFQwYMGFzUMGDBghFnj7hVcxpygsJku0TnwfKn91ux/I+MU9wjxEuVNUcyk1VQ6I2Y25Z7MrDwPN13Pa9jcdD4r31P4F+2KamnX/AEhR1L/vlHj+MDsfPY+LPxZB8DcRWRD8Q5kHSlMxy41mbI4EMn7OoisjujMAVtbdQxsLb7bbg3js7q6LOq8qsrQExLFTuy7SyBievyAQdIHc/opVM44mqKiCGmla0dONIUC1yNhrHuq9I/PycO+Q5XFklMK+sXVVuCKeA91uP6Nb4m+6NhubF5XTv37CKBvbt3i1kuc1mR1TRuhAuObCx6ZB2Dqfe3Zx7WPawvLhviGCvi5sD3/Ep2ZD7MPB/ofBOKkyasqM+vSVCIzK3NFUBYwITcoANm1GyqCe1yblbhQjqpaCqc08/VGxQSp8LgG3Y7Mp9jce19jjj4w/k06r6flOoMLPHPCa5jEulhHNGSYpCL2v3U+bGw7ew2IuCvcJeq0E1o6wCCTtzP8AZt+fdPz2+eLFjcMAQQQdwQbgj5YkfGV2YR3uuKmtlFKYYIYmILRxohI8lVAJ/UYTuK8qrYmq6uGeJVFpVVoyzHREEsGuOV/tOtbmz/lh8x4miV1KsoZWBBUi4IOxBB2II8YzNxFyqqhqmkhhZmVBHzHkUhSh6G0sbBl5cRjuu2p2Pvjdy6YTMroVZJFjIIt3Z55G9wTsl/4bjEnmfCsFROJpC/8AdrGY1bSrqpZlDW3IBY7XtiAThatUGKKZYYaeQyUyJb9r1cxY5LjpjUEx2G577AAEhJB4emINsLxH6iSJqfsdtmKn9Nh3aOzbMToPJWOdpplgKGQABnXTPGR3tZA3jeS/jGWPh+ukDVQn5FU9gICbxRxBdIiOm9nB69anvt2F8SWV8DUlPJBKikSQg7g2EjEFTI69jJ1N1d9/NhYhIjhHhsSyTVU6TxyCqLxhmZSQqop1L8BDMG6gNxuDh9wYMEJpZrlMFUnLqIklTvZ1Bse1x7GxwiV3pWvMjkhnbp061kAJfSRpAIsFAW4tpNxsfBFkYReLPU2lpLpDaom7WU9Cn95v/Bbn3tjSqWNCcLAcxrzPMoKOHmTOI40AFz/RQO5PsBvih+POOZcxbSoMdMpusd92I7M9tifZew+Z3xG5tmNZmTPPLqkWMXYhTy4V+gB0j9WIHm2Hqr9OKMU0IFVpmlF0qD/cysRcIN7Lt8O9zv8AFawqRFxbtzEMzPxxDKOC6ighSspZllrEUSPCACjxN9xfJOxOod7WHi+PNsmp87iasoAEqhb7RTE25n17bnez9m82N7b0qV1DQRTMmmoy5+Wd7pPTtYWBHdfh+a8u9hhS4vzqmFRHW5dLJDLKhM6qNOgnY79tR3JAuLgN3Nz1dTG/z/BnDQE+Z5xqXhamp6KOj1gRzaN3cL08s9CkfhINz4972V6XcHfYYedKv+kSjqH+7XuE+vlvnYfdBxA+lfAZUrW1S9XxQxt4/wDuMPf8IPbv3ta18LzOB7q/WbxqfiaGDBgxNHQwYMGCEMGDBghDBgwYISu/Ub08FXqqKYBajuybATf+Af59j2PuKazKeZmCTtIWiHKCyXugH3bHcWx1ThV404GgzFdR/ZzgWWVR39g4+8v9R4I3vTiz1s0TkxXuJXy1ooMhjan/ALyscpLKO6/ECL+CFXSB82PfGj6bcPRFZMwrAPstODYMLiRgN9vvBe1vLEDwRjVaSuyVngniSSCQ7xyLrhl+anw1h277C47Y34M8lzmemoBHHT0oYM0UewKruR48bBQNiQd7CziDRrg94uxY/U9T+nvOpDWxsIGdZKhaZrkCIbqA176tGk73F2A2wrcP8T1dDvTysqX3Q9SEnfdTsCd9xY7Ys2gzz7Zm1ZCh/Yx0csMYHa6sgYj6sSPoq4gpqQ0OTw0ij/S8xdbgjdVOkAfLYotvBdjjiseG9f8AkCo5WSuSesamy1dOVPl4TcfXSxuB9GbDplnHOX1FtFVGCfuyHln9Htf8sVjxjkuV01XFTuZYVWnvJJF1FnJAUsDe3SrE6Rc6hjHmXpmFEbRV8B5y64knBiZxYHa5JJAIv0jv4xg48Z33FzYZx5y8Y5AwupBHuDfHvHMlRkFXSxfaNJWEsU5scgsWBK/dbUOoEbgYIswzARmVZq3lA2MiyTaAe1iwOkG5AtfHP9t4ND23iJ03j4zAC5Nh7nHLzcQVh71dSfrUSf8Aqxhhjmq5EiBeaR2sqsxYk/zHb3v4Fzg/2viYe38p0XmfGNBT35lVECPuq2tv8KXb+mE3OfWKFbimgeQ/ikOhfrbdj9CFwpwemjszQitpPtKi5pw5LDa9jtcdx93zj1wvw7HBTVldVwc1qVzEtO3w6xpBL/iALAeRYE77W6MeMecC7nykJxDxrWV11lmsh7xR9KfmL3YfxE4lqn0xrI6bndDSAajTodThPcEbM37q3+RJ2xN8IZzBm7PQ1lLToWQmF4Y9BW3cDckEDcEG1gQRjeyCrnmppaaN7ZhljssTf75FJXQQT1KwXQQT3EbXvY42XK7AVMBQdzvPfA+epDldLzADC08lLPcCwD6mVm+W6Ib+GJPbEfTTJl1RLlFcNdBNvCzf7MMbqb+Bq2J+6w1bAk4w55xRQVWV1CheRUzOjvCAbNKCt3G1gGVbEm2/fc7rUtdW5waenEYlaFdIYLvbYapHPYWA9gSPJOOBLsnb1zOluAJmzPiapplqMviqhUU5vErkajpOxVSfcHQe4/DbbDh6c+m5UrVVqdQ3jgPj2aT5+QvjzvsJ7gb06hobSzWlqPDW6Y/4AfP7539rb4ecLyZhwv3m0x92hgwYMTR0MGDBghDBgwYIQwYMGCEMGDBghDBgwYITXrqKOdDHKiyI3dWFwf1xVvFHpFuZKF7eeTIx2/gfv+Tf4sW1gxtMjJxMsgbmc4ZLX1OTVeuWnIcoyGOS66lJBOlhcHcDcahhgyvieGuzmOrqXWCGJP2SyHYECwBPYHUzPfb4VGLnraKOZCksaSIe6uoI/Q4Rc69JKOW7QO9O3sOtP8Lb/kGAw8Zkb4hR8Yo42HEqnNqg5lmLH/6icIvyUsI0/RLf1wxetFYHrUgW2mCJVt7Fuoj/AA6Mfa30uzGmYSU7JKVN1aN9Dj59VgD9GOFrO8orxI0lTBUFzbU7IxvYBd2AIOwA7+MPBUkEHiKNgEERt9M3WtpavKpGsHXmxE76TcX2/dfQ1vN2xG+oedR9GXUu1NS9JI/2kg7k+9jf6sWPtiH4O4m/s2oMwjEhKGPSz6bXKm/Y/h9sQssmpmY92JY/mb46E9++38w1e7U8YbfSupSPM4NdurWik+GKm36/D/NhSwLJYixsQbix3B8W+eNsLBEyDRuNXEeTVAzeWnTUJZp2aNgSOmViwa430BSQxF7BW9rYn+H62LLJKrK69w0MwGt01EI7ILg7at1K9VtiB7m2hRcVZ5Ogji5z7W5i04LW/j0W/Pv88eaD0xzKoYtKqxajdmlkuxvuT06iT9SMJPFORNjm1E2coTLsqn+1fbftkiBuTFElt2BS7tcqOkkeO97HYYVsvzOrereamL/aZS7HlC56zdgBY2Xfv4sDta+LSyb0fpo7GpleY/hX9mn9CXP+IYfsryqCmTRBEka+yKBf5nyT8zhZzKONzNjGx8pU3DXpNNKeZXSGME6jGranYnc6m3Av5tqPzGLXyjKIKSMRQRrGg8Dyfck7sfmSTjewYQ+Rn5jlQLxDBgwYXNQwYMGCEMGDBghDBgwYIQwYMGCEMGDBghDBgwYIQwYMGCEMGDBghDBgwYIRU4x7YpHiD4z9cGDFfTxGWa+T/EMXTwV4+mDBjuecxR4wYMGI5RDBgwYIQwYMGCEMGDBghDBgwYIQwYMGCEMGDBghP//Z"/>
          <p:cNvSpPr>
            <a:spLocks noChangeAspect="1" noChangeArrowheads="1"/>
          </p:cNvSpPr>
          <p:nvPr/>
        </p:nvSpPr>
        <p:spPr bwMode="auto">
          <a:xfrm>
            <a:off x="0" y="-1028700"/>
            <a:ext cx="2143125" cy="2143125"/>
          </a:xfrm>
          <a:prstGeom prst="rect">
            <a:avLst/>
          </a:prstGeom>
          <a:noFill/>
          <a:ln w="9525">
            <a:noFill/>
            <a:miter lim="800000"/>
            <a:headEnd/>
            <a:tailEnd/>
          </a:ln>
        </p:spPr>
        <p:txBody>
          <a:bodyPr/>
          <a:lstStyle/>
          <a:p>
            <a:endParaRPr lang="en-US"/>
          </a:p>
        </p:txBody>
      </p:sp>
      <p:sp>
        <p:nvSpPr>
          <p:cNvPr id="4105" name="AutoShape 13" descr="data:image/jpeg;base64,/9j/4AAQSkZJRgABAQAAAQABAAD/2wCEAAkGBhQSEBUUEhQUFRQWFRkVGRcXFBgaGxUYFBUaFxgUFRggHyYeGR0jGhcUHy8gIycpLS8sGh49NTAqNSYrLCkBCQoKDgwOGg8PGikkHSQpKSk1LC0vLCwsLC0sKSosLCwtKSwsLCwpLCwsLCwsLCksLCwsLCksKSwsLCwpKSwsKf/AABEIAEwA7AMBIgACEQEDEQH/xAAcAAABBAMBAAAAAAAAAAAAAAAGAAEFBwIDBAj/xABIEAACAQIDBAYECQoEBwEAAAABAgMAEQQSIQUGMUEHEyJRYXEygZGhFCNCcnOxssHRFiQzRFKCg5KT0kNTYmMXJTRU0+HwFf/EABkBAAIDAQAAAAAAAAAAAAAAAAECAAMEBf/EACwRAAICAQQBAgUDBQAAAAAAAAECAAMRBBIhMUEUMhMiYYHwI0JxBRVRUrH/2gAMAwEAAhEDEQA/ALxpUwpzUkjXp6alUkj0qVKpJGvSvXFtPa8WHUNNIsak2BY2BNr29gNaYd5MM3o4iE/xU/GiATzF3AHGZJ3pVwnbcA4zRf1F/GuWbezDL/iqx7lufq0ohGPiQuo8yYps1QP5SdYfi1IHe33CuvY+KMjSX1CsFB7yFGb36UShHcAcN1JPNT5qgt6sJi2iBwUwikBNwY1cOCNBqezY631qk5OlnaasVM63BIPxScQSDy8Kup0zXD5SIGsC9z0Teleqm2Xj9tTxiRJ1Kkf5CVHYjffauExcceKcZSykjq1AkS9jY2010oDTk5wRJ8T6GXVelehDeuXG9Qs+EmVFEeZozGrX0zFsxOmmlrVWkPSftA2+OGtv8JOfqpqtK1qllI4ge0KcGX1TE1WkGJ2y6BlkBBFx8Ulcey998dHjVhxRvrlZcijjwYECkFBIOCOJPi4xkS2L0r1wbV2tHh4TLKbKAPMk8FHeTVabU6ScTI1obRKTYAAMx7rki1/IUtdL2DI6ke1UOPMtq9K9VxhMJtRk6wSyDnYsuvqtas9lb+TRvkxKhgCQSBZlsdbjgfdTCgsCVIOIDaFPzDEsS9KtOFxayIHQ3U8DXBtvb6YdRftOfRUfWTyFUhSTgSwsAMmSl6eq6xm+c7OES+dvRRAOHeSakoV2gBma/kHBPstVjV7TgmILM8gQzvT0JYPed1dEl7QdsnCxBtz9lFlIyleDHVtwzEKc0wrGSQKLk2FLGmVNQ7tXevJfq1ue88PZz91BG1988U3CUqO5QB77XrTXpXs6mazUonEtktTE157x+8WJPHETf1W/Gos704tT2cTOP4r/AI1q/tz4zmUDWrnqHfTjtK8mHgB4BpW9fZX6mqtcMlWvupuTFtLCJiMa0skzXAfOQcimyj66kx0NYQHR5x++v9tWU6muldh7Ereiyw75WOBjokwLqtsxA8zajjDdFuDS1+tf50pH2bVO7N3bw0GsUKKe+1z/ADG5pbNcpGFEi6Ru2MG9kYKeUDq1MSf5jixt/tp95tRfgMCsUYRb2HM8STqST31uLgGs65ruWOTOgiBRgRGvJe0D8fL9LJ9tq9aGvJe0P08v0sn22ro/033N/Eq1HQno/cE/mEXzagceMPtq4jJWTCzsFN1IcLa5+adDQnsXcLGz4YNHipRGy+j1z5deRW9qkeh3CtFiZ43FmQlCO5lNiPrrMUVQzA85j7iSBiWPtODJgJVPycO49kZrzlhPSXzH116U3g/6Sf6GT7BrzTh1vYeVa9B7HzKNT7hPSWzsSI8IjtoqxZj5AXoWGCi2o0OMiJR00ZTb0Q5tm8eNvOhltxcc+HzdfIyZM2RpXIIAvbKTaiDogB6iS/7QrEUVULK3MvBLMARxI/pV2gTPFBfsomcjxa4HuHvPfURuLs4TY1AwuFu3srf0lg//AKLeMcZHlY/fXZ0XL+dN8ytr/LpBiZUObzLVtVZ7+YUJjCR8tA3r1Un3VZ1V10jn84j+iP2zWPSH9WXakfpzd0f7UIkaEnQjMvhY6/dUZtXGmad35FiF+aNF91ad1SfhsYHEq/1AD6q0JWpEAtYzO7E1qISdHuzwzzTtqc2RfALppR3ahfo+W2FP0j388xoormv7jOgvtEGdubAZ8RFJGNA4ZvC2l/ZRKKypUCcwgYjVB7dxqqCWYKBzJsKmzXG+yYzIJHUM44E628hwFFTgwMMwDmw02IPxELsOOZuwvtbU8+ArSejXFSelJCg/ff8AtqzGYDiQPOo+feTDJ6U8I/iL+NaRqbP2zMdPX+6V7N0MyN+tJ/Qb/wAlQu2Oh2aGN5PhELIilzdWU2UXNtT3d9Wmd9sF/wB1D/OKHOkremE7NlEM0bmQrH2HVjZmFzYHhYW9dWLfeSAeoj1VKOJGbu9LODhw8UJjnGRAvoqdQNToe+p2PpYwR4dd/SP41Q8Nr8alsKQOJHtFbjoqTzmZRqbBwJcv/EuFv0cUh+dZfxp496JZuACDw1PtP4VX2yIi5AjR5D/toW9ptYe2jnZO7WIe2cCBfMM/qHor76yWV019S6t7bJKbPcviVUEnIpdz4nRVJ9ptRKK5NnbMSBcsYtzJOpY97E6k111z2OTxOgowI168mbQ/Ty/SyfbavSu9uBxUkQ+Bz9Q4Jv8AFq5cEcASRltxvrVRP0OYwknMDe5uRqSdSfS7636KxK8lzjMpuUtjAlr7gH8wi8qi+knbYwWHMkJCYqUiNGsCQBYu9jxsot5tQ5sndfbGHjEceJKoOC5VIXyvqKjtp9G20cRJnnlMrcLvyHcBewHOwAqlVrD7mYYjMW24A5lkQ7TOI2ZJIwsTBJ9g6+vjXn/CcV8xVy7R3ZxvwOOGCbqwEKSRhFJa/E5ybgWNrWoMXooxg5L7bffWjTW11qwLdyq1GJGB1Lk2KfzeP5g+qhHfXeAYKSJMOQskjiSS1iSg0ym97ZieX7NRuF2NthECCchQLDRTYefGoqXo+x0kueQ52JuWZtT/APcayotYJJbiWMWIwBJbpG2c0sUOLA+SFe3K+qny1I9lRXR5jBHjVv8ALBWrViwCmAROARkCkHgdOFAm1ujh43z4VtL5gpNip8DV1dytWamlbVEPvWWOWqrd9ceJcY1jcIAnrF83vJHqrtkxm1SmQqRpbMqjMf3uXnXFs/cDESt8YRGnPW7Hw8KrpK0ncTkw2BrRgDAnT0eYIyYl5vkouUHvN9TWO3dmmHEOtuyTmXybW3qv7qP9kbKTDxCOMWA9/jWO1tkJiEytoR6LcwaRLyHLGM9OUCiD+4mJC9ZGe/OPI8ffRfegKTd/EwNmjUPbUFWsfZXS+1sawy9S45XAUX9d9KVwCcgwozAYIm/eHb7JMvVngypx0Jc2JtztRYjaDyoCwm7eKmkQyqscauHtcliR38B7qPwKR8eJYmcczF3AFzQ9tfeBgCI9PHn6qkts4kIlzew7hf2AcaGn2PicQdFESH5Uly1vCMH6yKeoIOWldpY8LBPbePdyc7M3mdPZw91CeNerbj6NYm/TTTOf9OVB7hf31sPRbgTxWQ+crV0U1lacYmH0tjHJMoXENrVg9Cexw808zC6oojAtoS/aN++wC/zUX4jofwDDRZF8RIfvoAXfB9lYjEYfBhGhWU6yAsSwABNwR3W9VM9/qV2VjmQV/BYF+pc0m7mGY3bDwk/Rr+FZRbAw6+jBCD4RIPuqrcN0yYo8YYPVn/urvj6TsS/BIV8gx+s1j9Jf5/7NHqapaCxgcAB5Vomx6JxIuNT4edAEG3MRMe3IbHkvZHuqUiGf4hAS7elbgiHizHvI4Diaragp7jLEvD8KIZRSZgDyOo8jWdYxpYAd2nspzWaaYN78MVhiYMygYmHMQ7LZDJZsxBHZINjfSuPZG0kjxeNeSRuq66CKMszsuZ4hdU4gdttbcOdTW8G2Rh1Ts52lkSFFvYFpDYZjY2HG+hrgi3niR5YpwImieNdLsrddrGVIUEHkQVFjQmlQSmMfnEjd78ZJFiDIrZ40iQPCsrRyJnkNporaOTbLlP7PK5orwO0UmDGNr5HZG/0svpKfEXFRz7z4U5TnBJLgdhi14tZFtluCO7Q+rWtg3mwwAtKtmVJLgG2WU2RibWGY6C9qEDAlQNp4g1s3GZZsQ5YsI8VKEX4Q+YkRjJEsd8pUkt32000vWv8AL2bqncGBssOEluAcq/CZskik5vkqL3Njob1PYvenCRCQjVoicwWI3BDKCLkAXu6jjzpJisGmIkkzESN1WGcENYFgXjTLawJzk38daGPrLsjtkMisZvy6iSxiuMRPGmh7SQxdYNc2UEkjUkXHAE11bo7R67FzuSDnw+FchWuAWRi1hfTlUku8WGJyoylz1lgUYZmhHbW+XiB67a1zYPeyDKhZcrNhhiGKKWVU0B7WUFgD4VB/MB5UgJI7eCX/AJgy57L8EzsDiJIwtpAC4Cn0gt9NPOmk3unE2RTDk+GLhQSrE5Xizh27Y1B5c/DhU9iNs4cQyzGzLEnWMcnIpnFri1yLVph2mQglxEMcURj60tnzFCStlYZB2jm+SW1BHdcxc8cr1xByPf2dl/wFPwaaa5Vjd4JjGEAzjRgL24+dZ4bb8kc2IYAKZJ8Khz3IiE0S3JFxax0HK5FTUmKwQnWctaQE4UCzekxEmQx29I2vfu4Vvi3nwbAkOtijSaowukZs59HXKeI1IofePuHhDIj8rMRaNrJleafDAhCc0iFlgkFiew5XXu76aTe3ECZo7w2XGR4X0GuRJCHz+nocxtapGXbuDdo2Mh+LKWWzhby2ETsMttTbK3DjbnWzC7xwEsJMisJpEUAFiwhtdyMtwQCL6aX41PvB9dkg49+sQ2VVWDOVmN2YIkjQz9XkUltCVuTbMdV8a6BvdN14Q9VkONbCkBWvbqTIHBzEXFrWtUnjt5IUiZ4sjdW9tbqtxII37YUi4LWNuddY2zh+syZlzByvon01XMVBtYvl1sNePlUxISP9Jp3K2k8+FDyOHcvIGtbs2dgFt4WqftURsreHDzMFhcEshlACsMy5spcXAB7WlS9qeZbPceMTHJWVqelUiRqVPalUkmue+U2FzbQd57q8643cjaHWMz4WUszFiVswuxueB7ya9HGsctaKL2pJx5lFtIt7nnjC7pYsfqs/8n/uiPZm5mNP6uV8XZVHrF7+6rltStV7a+xpSNGnmBWzNxJBbr5gBzWIEX8C519YAor2fs6OFcsahR4cz3k8z411WpVjexn7M1Iip0IqVPampI8jdtbFXEIoJKlJFlRha6uhuDrcHmLVA7a3QdrvGS8smIgkdjlGVITwQaDQcuZowpVCMyxLWQ8QOm3QkXEQtExsZMRLK5y3z4hAui8LaAad3rrf+QcYTIHcIYoonBykusDlwb2uCbkH7uNFJpUNojeoswBn8zmD0u6IaLExmRrYiXrSQF7BupsNNR2Rx8a0zbkhpWk657vJDKRlSxeBAgPDQEAaUUUqm0QfHf8AzBiPcoKyMJWukmIkHZXjilKsD5XJFPhd0RAEZWaTq8McPkIQCVb3AJI0PLkKJqVDaITc57MH9k7shcAMNLdgyFXuRezCwW407K5V0/ZrGbdQvCIZJ5GRY8g0UG6srLIxt2mXIBwA1OmtEQp6OBF+IxOfvBltzFLiQu2f4SuKY2HaZIzEq25KFPnWhNwgEVetbspOgOVf1k3Y+rlRZT1MCMLnHmCsu4ykOOtcZ48PH6K6DCG6nzN9awxO4KSBg8jdqV5bhVDI8hU5o24qRlIB8e8AgspGhtEPqLB0YJT9H6N1x6x1MyhWyqoBtJnDMvBmFguYjh3kk11rucokD52ss7YlVsLCV0KE3tcr2mNu80Q09HAim9z2YO7D3PXDPCVkZuphaEAhdQ757m3O9h6qIgKVPRiMxbkz/9k="/>
          <p:cNvSpPr>
            <a:spLocks noChangeAspect="1" noChangeArrowheads="1"/>
          </p:cNvSpPr>
          <p:nvPr/>
        </p:nvSpPr>
        <p:spPr bwMode="auto">
          <a:xfrm>
            <a:off x="0" y="-144463"/>
            <a:ext cx="304800" cy="304801"/>
          </a:xfrm>
          <a:prstGeom prst="rect">
            <a:avLst/>
          </a:prstGeom>
          <a:noFill/>
          <a:ln w="9525">
            <a:noFill/>
            <a:miter lim="800000"/>
            <a:headEnd/>
            <a:tailEnd/>
          </a:ln>
        </p:spPr>
        <p:txBody>
          <a:bodyPr/>
          <a:lstStyle/>
          <a:p>
            <a:endParaRPr lang="en-US"/>
          </a:p>
        </p:txBody>
      </p:sp>
      <p:pic>
        <p:nvPicPr>
          <p:cNvPr id="4106" name="Picture 15" descr="http://currentemployment.net/wp-content/uploads/2009/05/eeoc-logo.jpg"/>
          <p:cNvPicPr>
            <a:picLocks noChangeAspect="1" noChangeArrowheads="1"/>
          </p:cNvPicPr>
          <p:nvPr/>
        </p:nvPicPr>
        <p:blipFill>
          <a:blip r:embed="rId3" cstate="print"/>
          <a:srcRect/>
          <a:stretch>
            <a:fillRect/>
          </a:stretch>
        </p:blipFill>
        <p:spPr bwMode="auto">
          <a:xfrm>
            <a:off x="5334000" y="609600"/>
            <a:ext cx="2819400" cy="904875"/>
          </a:xfrm>
          <a:prstGeom prst="rect">
            <a:avLst/>
          </a:prstGeom>
          <a:noFill/>
          <a:ln w="9525">
            <a:noFill/>
            <a:miter lim="800000"/>
            <a:headEnd/>
            <a:tailEnd/>
          </a:ln>
        </p:spPr>
      </p:pic>
      <p:pic>
        <p:nvPicPr>
          <p:cNvPr id="4107" name="Picture 17" descr="http://upload.wikimedia.org/wikipedia/commons/thumb/b/b7/US-EEOC-Seal.svg/140px-US-EEOC-Seal.svg.png"/>
          <p:cNvPicPr>
            <a:picLocks noChangeAspect="1" noChangeArrowheads="1"/>
          </p:cNvPicPr>
          <p:nvPr/>
        </p:nvPicPr>
        <p:blipFill>
          <a:blip r:embed="rId4" cstate="print"/>
          <a:srcRect/>
          <a:stretch>
            <a:fillRect/>
          </a:stretch>
        </p:blipFill>
        <p:spPr bwMode="auto">
          <a:xfrm>
            <a:off x="1676400" y="381000"/>
            <a:ext cx="1333500" cy="1333500"/>
          </a:xfrm>
          <a:prstGeom prst="rect">
            <a:avLst/>
          </a:prstGeom>
          <a:noFill/>
          <a:ln w="9525">
            <a:noFill/>
            <a:miter lim="800000"/>
            <a:headEnd/>
            <a:tailEnd/>
          </a:ln>
        </p:spPr>
      </p:pic>
      <p:sp>
        <p:nvSpPr>
          <p:cNvPr id="12" name="Slide Number Placeholder 11"/>
          <p:cNvSpPr>
            <a:spLocks noGrp="1"/>
          </p:cNvSpPr>
          <p:nvPr>
            <p:ph type="sldNum" sz="quarter" idx="12"/>
          </p:nvPr>
        </p:nvSpPr>
        <p:spPr/>
        <p:txBody>
          <a:bodyPr/>
          <a:lstStyle/>
          <a:p>
            <a:pPr>
              <a:defRPr/>
            </a:pPr>
            <a:fld id="{7CEDAB1B-A574-4401-8773-8F4DFA6DD189}" type="slidenum">
              <a:rPr lang="en-US" smtClean="0"/>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SEP Priority No. 2: Protecting Immigrant, Migrant, and Other Vulnerable Workers</a:t>
            </a:r>
            <a:r>
              <a:rPr lang="en-US" dirty="0" smtClean="0"/>
              <a:t>	</a:t>
            </a:r>
            <a:endParaRPr lang="en-US" dirty="0"/>
          </a:p>
        </p:txBody>
      </p:sp>
      <p:sp>
        <p:nvSpPr>
          <p:cNvPr id="3" name="Content Placeholder 2"/>
          <p:cNvSpPr>
            <a:spLocks noGrp="1"/>
          </p:cNvSpPr>
          <p:nvPr>
            <p:ph idx="1"/>
          </p:nvPr>
        </p:nvSpPr>
        <p:spPr/>
        <p:txBody>
          <a:bodyPr/>
          <a:lstStyle/>
          <a:p>
            <a:pPr>
              <a:buNone/>
            </a:pPr>
            <a:r>
              <a:rPr lang="en-US" sz="2400" dirty="0" smtClean="0"/>
              <a:t>The EEOC will target </a:t>
            </a:r>
          </a:p>
          <a:p>
            <a:r>
              <a:rPr lang="en-US" sz="2400" dirty="0" smtClean="0"/>
              <a:t>disparate pay </a:t>
            </a:r>
          </a:p>
          <a:p>
            <a:r>
              <a:rPr lang="en-US" sz="2400" dirty="0" smtClean="0"/>
              <a:t>job segregation</a:t>
            </a:r>
          </a:p>
          <a:p>
            <a:r>
              <a:rPr lang="en-US" sz="2400" dirty="0" smtClean="0"/>
              <a:t>harassment </a:t>
            </a:r>
          </a:p>
          <a:p>
            <a:r>
              <a:rPr lang="en-US" sz="2400" dirty="0" smtClean="0"/>
              <a:t>trafficking </a:t>
            </a:r>
          </a:p>
          <a:p>
            <a:r>
              <a:rPr lang="en-US" sz="2400" dirty="0" smtClean="0"/>
              <a:t>and discriminatory policies </a:t>
            </a:r>
          </a:p>
          <a:p>
            <a:pPr>
              <a:buNone/>
            </a:pPr>
            <a:r>
              <a:rPr lang="en-US" sz="2400" dirty="0" smtClean="0"/>
              <a:t>   affecting vulnerable workers who may be unaware of their rights under the equal employment laws, or reluctant or unable to exercise them.</a:t>
            </a:r>
            <a:endParaRPr lang="en-US" sz="2400" dirty="0"/>
          </a:p>
        </p:txBody>
      </p:sp>
      <p:sp>
        <p:nvSpPr>
          <p:cNvPr id="4" name="Slide Number Placeholder 3"/>
          <p:cNvSpPr>
            <a:spLocks noGrp="1"/>
          </p:cNvSpPr>
          <p:nvPr>
            <p:ph type="sldNum" sz="quarter" idx="12"/>
          </p:nvPr>
        </p:nvSpPr>
        <p:spPr/>
        <p:txBody>
          <a:bodyPr/>
          <a:lstStyle/>
          <a:p>
            <a:pPr>
              <a:defRPr/>
            </a:pPr>
            <a:fld id="{3FD19116-0358-40F4-B7F7-67A6E3121A6C}" type="slidenum">
              <a:rPr lang="en-US" smtClean="0"/>
              <a:pPr>
                <a:defRPr/>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SEP Priority No. 3: Addressing Emerging and Developing Issues</a:t>
            </a:r>
            <a:endParaRPr lang="en-US" sz="3200" dirty="0"/>
          </a:p>
        </p:txBody>
      </p:sp>
      <p:sp>
        <p:nvSpPr>
          <p:cNvPr id="3" name="Content Placeholder 2"/>
          <p:cNvSpPr>
            <a:spLocks noGrp="1"/>
          </p:cNvSpPr>
          <p:nvPr>
            <p:ph idx="1"/>
          </p:nvPr>
        </p:nvSpPr>
        <p:spPr/>
        <p:txBody>
          <a:bodyPr/>
          <a:lstStyle/>
          <a:p>
            <a:pPr>
              <a:buNone/>
            </a:pPr>
            <a:r>
              <a:rPr lang="en-US" sz="2400" dirty="0" smtClean="0"/>
              <a:t>   The EEOC will target emerging issues in equal employment law, including issues associated with </a:t>
            </a:r>
          </a:p>
          <a:p>
            <a:r>
              <a:rPr lang="en-US" sz="2400" dirty="0" smtClean="0"/>
              <a:t>significant events </a:t>
            </a:r>
          </a:p>
          <a:p>
            <a:r>
              <a:rPr lang="en-US" sz="2400" dirty="0" smtClean="0"/>
              <a:t>demographic changes </a:t>
            </a:r>
          </a:p>
          <a:p>
            <a:r>
              <a:rPr lang="en-US" sz="2400" dirty="0" smtClean="0"/>
              <a:t>developing theories </a:t>
            </a:r>
          </a:p>
          <a:p>
            <a:r>
              <a:rPr lang="en-US" sz="2400" dirty="0" smtClean="0"/>
              <a:t>new legislation </a:t>
            </a:r>
          </a:p>
          <a:p>
            <a:r>
              <a:rPr lang="en-US" sz="2400" dirty="0" smtClean="0"/>
              <a:t>judicial decisions  </a:t>
            </a:r>
          </a:p>
          <a:p>
            <a:r>
              <a:rPr lang="en-US" sz="2400" dirty="0" smtClean="0"/>
              <a:t>administrative interpretations</a:t>
            </a:r>
            <a:endParaRPr lang="en-US" sz="2400" dirty="0"/>
          </a:p>
        </p:txBody>
      </p:sp>
      <p:sp>
        <p:nvSpPr>
          <p:cNvPr id="4" name="Slide Number Placeholder 3"/>
          <p:cNvSpPr>
            <a:spLocks noGrp="1"/>
          </p:cNvSpPr>
          <p:nvPr>
            <p:ph type="sldNum" sz="quarter" idx="12"/>
          </p:nvPr>
        </p:nvSpPr>
        <p:spPr/>
        <p:txBody>
          <a:bodyPr/>
          <a:lstStyle/>
          <a:p>
            <a:pPr>
              <a:defRPr/>
            </a:pPr>
            <a:fld id="{3FD19116-0358-40F4-B7F7-67A6E3121A6C}" type="slidenum">
              <a:rPr lang="en-US" smtClean="0"/>
              <a:pPr>
                <a:defRPr/>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SEP Priority 3 (cont.): Emerging Developing Issue – ADA/ADAAA</a:t>
            </a:r>
            <a:endParaRPr lang="en-US" dirty="0"/>
          </a:p>
        </p:txBody>
      </p:sp>
      <p:sp>
        <p:nvSpPr>
          <p:cNvPr id="3" name="Content Placeholder 2"/>
          <p:cNvSpPr>
            <a:spLocks noGrp="1"/>
          </p:cNvSpPr>
          <p:nvPr>
            <p:ph idx="1"/>
          </p:nvPr>
        </p:nvSpPr>
        <p:spPr/>
        <p:txBody>
          <a:bodyPr/>
          <a:lstStyle/>
          <a:p>
            <a:pPr>
              <a:buNone/>
            </a:pPr>
            <a:r>
              <a:rPr lang="en-US" sz="2800" dirty="0" smtClean="0"/>
              <a:t>Certain ADA issues, including</a:t>
            </a:r>
          </a:p>
          <a:p>
            <a:r>
              <a:rPr lang="en-US" sz="2800" dirty="0" smtClean="0"/>
              <a:t>coverage </a:t>
            </a:r>
          </a:p>
          <a:p>
            <a:r>
              <a:rPr lang="en-US" sz="2800" dirty="0" smtClean="0"/>
              <a:t>reasonable accommodation</a:t>
            </a:r>
          </a:p>
          <a:p>
            <a:r>
              <a:rPr lang="en-US" sz="2800" dirty="0" smtClean="0"/>
              <a:t>qualification standards </a:t>
            </a:r>
          </a:p>
          <a:p>
            <a:r>
              <a:rPr lang="en-US" sz="2800" dirty="0" smtClean="0"/>
              <a:t>undue hardship </a:t>
            </a:r>
          </a:p>
          <a:p>
            <a:r>
              <a:rPr lang="en-US" sz="2800" dirty="0" smtClean="0"/>
              <a:t>direct threat</a:t>
            </a:r>
            <a:endParaRPr lang="en-US" sz="2800" dirty="0"/>
          </a:p>
        </p:txBody>
      </p:sp>
      <p:sp>
        <p:nvSpPr>
          <p:cNvPr id="4" name="Slide Number Placeholder 3"/>
          <p:cNvSpPr>
            <a:spLocks noGrp="1"/>
          </p:cNvSpPr>
          <p:nvPr>
            <p:ph type="sldNum" sz="quarter" idx="12"/>
          </p:nvPr>
        </p:nvSpPr>
        <p:spPr/>
        <p:txBody>
          <a:bodyPr/>
          <a:lstStyle/>
          <a:p>
            <a:pPr>
              <a:defRPr/>
            </a:pPr>
            <a:fld id="{3FD19116-0358-40F4-B7F7-67A6E3121A6C}" type="slidenum">
              <a:rPr lang="en-US" smtClean="0"/>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SEP Priority 3 (cont.): Emerging Developing Issue – PDA/ADAAA</a:t>
            </a:r>
            <a:endParaRPr lang="en-US" dirty="0"/>
          </a:p>
        </p:txBody>
      </p:sp>
      <p:sp>
        <p:nvSpPr>
          <p:cNvPr id="3" name="Content Placeholder 2"/>
          <p:cNvSpPr>
            <a:spLocks noGrp="1"/>
          </p:cNvSpPr>
          <p:nvPr>
            <p:ph idx="1"/>
          </p:nvPr>
        </p:nvSpPr>
        <p:spPr/>
        <p:txBody>
          <a:bodyPr/>
          <a:lstStyle/>
          <a:p>
            <a:pPr>
              <a:buNone/>
            </a:pPr>
            <a:r>
              <a:rPr lang="en-US" sz="2800" dirty="0" smtClean="0"/>
              <a:t>   Accommodating pregnancy-related limitations under the Americans with Disabilities Act Amendments Act (ADAAA) and the Pregnancy Discrimination Act</a:t>
            </a:r>
            <a:endParaRPr lang="en-US" sz="2800" dirty="0"/>
          </a:p>
        </p:txBody>
      </p:sp>
      <p:sp>
        <p:nvSpPr>
          <p:cNvPr id="4" name="Slide Number Placeholder 3"/>
          <p:cNvSpPr>
            <a:spLocks noGrp="1"/>
          </p:cNvSpPr>
          <p:nvPr>
            <p:ph type="sldNum" sz="quarter" idx="12"/>
          </p:nvPr>
        </p:nvSpPr>
        <p:spPr/>
        <p:txBody>
          <a:bodyPr/>
          <a:lstStyle/>
          <a:p>
            <a:pPr>
              <a:defRPr/>
            </a:pPr>
            <a:fld id="{3FD19116-0358-40F4-B7F7-67A6E3121A6C}" type="slidenum">
              <a:rPr lang="en-US" smtClean="0"/>
              <a:pPr>
                <a:defRPr/>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SEP Priority 3(cont.): Emerging Developing Issue - LGBT</a:t>
            </a:r>
            <a:endParaRPr lang="en-US" dirty="0"/>
          </a:p>
        </p:txBody>
      </p:sp>
      <p:sp>
        <p:nvSpPr>
          <p:cNvPr id="3" name="Content Placeholder 2"/>
          <p:cNvSpPr>
            <a:spLocks noGrp="1"/>
          </p:cNvSpPr>
          <p:nvPr>
            <p:ph idx="1"/>
          </p:nvPr>
        </p:nvSpPr>
        <p:spPr/>
        <p:txBody>
          <a:bodyPr/>
          <a:lstStyle/>
          <a:p>
            <a:pPr>
              <a:buNone/>
            </a:pPr>
            <a:endParaRPr lang="en-US" sz="2800" dirty="0" smtClean="0"/>
          </a:p>
          <a:p>
            <a:pPr>
              <a:buNone/>
            </a:pPr>
            <a:r>
              <a:rPr lang="en-US" sz="2800" dirty="0" smtClean="0"/>
              <a:t>   Coverage of lesbian, gay, bisexual and transgender individuals under Title VII's sex discrimination provisions, as they may apply</a:t>
            </a:r>
            <a:endParaRPr lang="en-US" sz="2800" dirty="0"/>
          </a:p>
        </p:txBody>
      </p:sp>
      <p:sp>
        <p:nvSpPr>
          <p:cNvPr id="4" name="Slide Number Placeholder 3"/>
          <p:cNvSpPr>
            <a:spLocks noGrp="1"/>
          </p:cNvSpPr>
          <p:nvPr>
            <p:ph type="sldNum" sz="quarter" idx="12"/>
          </p:nvPr>
        </p:nvSpPr>
        <p:spPr/>
        <p:txBody>
          <a:bodyPr/>
          <a:lstStyle/>
          <a:p>
            <a:pPr>
              <a:defRPr/>
            </a:pPr>
            <a:fld id="{3FD19116-0358-40F4-B7F7-67A6E3121A6C}" type="slidenum">
              <a:rPr lang="en-US" smtClean="0"/>
              <a:pPr>
                <a:defRPr/>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pPr algn="ctr"/>
            <a:r>
              <a:rPr lang="en-US" sz="4000" b="1" dirty="0" smtClean="0">
                <a:solidFill>
                  <a:schemeClr val="accent1"/>
                </a:solidFill>
              </a:rPr>
              <a:t>LGBT: EEOC’s Position</a:t>
            </a:r>
          </a:p>
        </p:txBody>
      </p:sp>
      <p:sp>
        <p:nvSpPr>
          <p:cNvPr id="129027" name="Rectangle 3"/>
          <p:cNvSpPr>
            <a:spLocks noGrp="1" noChangeArrowheads="1"/>
          </p:cNvSpPr>
          <p:nvPr>
            <p:ph type="body" idx="1"/>
          </p:nvPr>
        </p:nvSpPr>
        <p:spPr>
          <a:xfrm>
            <a:off x="914400" y="1371600"/>
            <a:ext cx="7848600" cy="1219200"/>
          </a:xfrm>
        </p:spPr>
        <p:txBody>
          <a:bodyPr/>
          <a:lstStyle/>
          <a:p>
            <a:pPr>
              <a:lnSpc>
                <a:spcPct val="80000"/>
              </a:lnSpc>
              <a:buClrTx/>
              <a:buFont typeface="Wingdings" pitchFamily="2" charset="2"/>
              <a:buNone/>
            </a:pPr>
            <a:endParaRPr lang="en-US" sz="4000" dirty="0" smtClean="0"/>
          </a:p>
          <a:p>
            <a:pPr>
              <a:lnSpc>
                <a:spcPct val="80000"/>
              </a:lnSpc>
              <a:buClrTx/>
              <a:buNone/>
            </a:pPr>
            <a:r>
              <a:rPr lang="en-US" sz="2800" dirty="0" smtClean="0"/>
              <a:t>   Adverse employment actions taken against employees or applicants who do not conform to gender norms or stereotypes is discrimination “</a:t>
            </a:r>
            <a:r>
              <a:rPr lang="en-US" sz="2800" b="1" i="1" dirty="0" smtClean="0">
                <a:solidFill>
                  <a:schemeClr val="accent1"/>
                </a:solidFill>
              </a:rPr>
              <a:t>because of sex</a:t>
            </a:r>
            <a:r>
              <a:rPr lang="en-US" sz="2800" dirty="0" smtClean="0">
                <a:solidFill>
                  <a:schemeClr val="accent1"/>
                </a:solidFill>
              </a:rPr>
              <a:t>”;</a:t>
            </a:r>
          </a:p>
          <a:p>
            <a:pPr lvl="1">
              <a:lnSpc>
                <a:spcPct val="80000"/>
              </a:lnSpc>
              <a:buClrTx/>
            </a:pPr>
            <a:endParaRPr lang="en-US" sz="2400" dirty="0" smtClean="0"/>
          </a:p>
          <a:p>
            <a:pPr lvl="1">
              <a:lnSpc>
                <a:spcPct val="80000"/>
              </a:lnSpc>
              <a:buClrTx/>
            </a:pPr>
            <a:r>
              <a:rPr lang="en-US" sz="2400" dirty="0" smtClean="0"/>
              <a:t>Discrimination against an individual who intends to transition, is transitioning or has transitioned, to another gender-including by changing aspects of his or her biological sex or gender expression is discrimination “</a:t>
            </a:r>
            <a:r>
              <a:rPr lang="en-US" sz="2400" b="1" i="1" dirty="0" smtClean="0">
                <a:solidFill>
                  <a:schemeClr val="accent1"/>
                </a:solidFill>
              </a:rPr>
              <a:t>because of sex</a:t>
            </a:r>
            <a:r>
              <a:rPr lang="en-US" sz="2400" b="1" dirty="0" smtClean="0">
                <a:solidFill>
                  <a:schemeClr val="accent1"/>
                </a:solidFill>
              </a:rPr>
              <a:t>”.</a:t>
            </a:r>
          </a:p>
          <a:p>
            <a:pPr>
              <a:lnSpc>
                <a:spcPct val="80000"/>
              </a:lnSpc>
              <a:buClrTx/>
              <a:buFont typeface="Wingdings" pitchFamily="2" charset="2"/>
              <a:buNone/>
            </a:pPr>
            <a:endParaRPr lang="en-US" sz="2800" dirty="0" smtClean="0"/>
          </a:p>
          <a:p>
            <a:pPr>
              <a:lnSpc>
                <a:spcPct val="80000"/>
              </a:lnSpc>
              <a:buClrTx/>
              <a:buFont typeface="Wingdings" pitchFamily="2" charset="2"/>
              <a:buNone/>
            </a:pPr>
            <a:endParaRPr lang="en-US" sz="4000" dirty="0" smtClean="0"/>
          </a:p>
        </p:txBody>
      </p:sp>
      <p:sp>
        <p:nvSpPr>
          <p:cNvPr id="4" name="Slide Number Placeholder 3"/>
          <p:cNvSpPr>
            <a:spLocks noGrp="1"/>
          </p:cNvSpPr>
          <p:nvPr>
            <p:ph type="sldNum" sz="quarter" idx="12"/>
          </p:nvPr>
        </p:nvSpPr>
        <p:spPr/>
        <p:txBody>
          <a:bodyPr/>
          <a:lstStyle/>
          <a:p>
            <a:pPr>
              <a:defRPr/>
            </a:pPr>
            <a:fld id="{AEAA10FD-4CA8-435E-B601-BCD9A542DB5E}" type="slidenum">
              <a:rPr lang="en-US" smtClean="0"/>
              <a:pPr>
                <a:defRPr/>
              </a:pPr>
              <a:t>15</a:t>
            </a:fld>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129026"/>
                                        </p:tgtEl>
                                        <p:attrNameLst>
                                          <p:attrName>style.visibility</p:attrName>
                                        </p:attrNameLst>
                                      </p:cBhvr>
                                      <p:to>
                                        <p:strVal val="visible"/>
                                      </p:to>
                                    </p:set>
                                    <p:animEffect transition="in" filter="fade">
                                      <p:cBhvr>
                                        <p:cTn id="7" dur="1000"/>
                                        <p:tgtEl>
                                          <p:spTgt spid="129026"/>
                                        </p:tgtEl>
                                      </p:cBhvr>
                                    </p:animEffect>
                                    <p:anim calcmode="lin" valueType="num">
                                      <p:cBhvr>
                                        <p:cTn id="8" dur="1000" fill="hold"/>
                                        <p:tgtEl>
                                          <p:spTgt spid="129026"/>
                                        </p:tgtEl>
                                        <p:attrNameLst>
                                          <p:attrName>ppt_x</p:attrName>
                                        </p:attrNameLst>
                                      </p:cBhvr>
                                      <p:tavLst>
                                        <p:tav tm="0">
                                          <p:val>
                                            <p:strVal val="#ppt_x"/>
                                          </p:val>
                                        </p:tav>
                                        <p:tav tm="100000">
                                          <p:val>
                                            <p:strVal val="#ppt_x"/>
                                          </p:val>
                                        </p:tav>
                                      </p:tavLst>
                                    </p:anim>
                                    <p:anim calcmode="lin" valueType="num">
                                      <p:cBhvr>
                                        <p:cTn id="9" dur="898" decel="100000" fill="hold"/>
                                        <p:tgtEl>
                                          <p:spTgt spid="129026"/>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129026"/>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129027">
                                            <p:txEl>
                                              <p:pRg st="1" end="1"/>
                                            </p:txEl>
                                          </p:spTgt>
                                        </p:tgtEl>
                                        <p:attrNameLst>
                                          <p:attrName>style.visibility</p:attrName>
                                        </p:attrNameLst>
                                      </p:cBhvr>
                                      <p:to>
                                        <p:strVal val="visible"/>
                                      </p:to>
                                    </p:set>
                                    <p:animEffect transition="in" filter="fade">
                                      <p:cBhvr>
                                        <p:cTn id="15" dur="1000"/>
                                        <p:tgtEl>
                                          <p:spTgt spid="129027">
                                            <p:txEl>
                                              <p:pRg st="1" end="1"/>
                                            </p:txEl>
                                          </p:spTgt>
                                        </p:tgtEl>
                                      </p:cBhvr>
                                    </p:animEffect>
                                    <p:anim calcmode="lin" valueType="num">
                                      <p:cBhvr>
                                        <p:cTn id="16" dur="1000" fill="hold"/>
                                        <p:tgtEl>
                                          <p:spTgt spid="129027">
                                            <p:txEl>
                                              <p:pRg st="1" end="1"/>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129027">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129027">
                                            <p:txEl>
                                              <p:pRg st="1" end="1"/>
                                            </p:txEl>
                                          </p:spTgt>
                                        </p:tgtEl>
                                        <p:attrNameLst>
                                          <p:attrName>ppt_y</p:attrName>
                                        </p:attrNameLst>
                                      </p:cBhvr>
                                      <p:tavLst>
                                        <p:tav tm="0">
                                          <p:val>
                                            <p:strVal val="#ppt_y-.03"/>
                                          </p:val>
                                        </p:tav>
                                        <p:tav tm="100000">
                                          <p:val>
                                            <p:strVal val="#ppt_y"/>
                                          </p:val>
                                        </p:tav>
                                      </p:tavLst>
                                    </p:anim>
                                  </p:childTnLst>
                                </p:cTn>
                              </p:par>
                              <p:par>
                                <p:cTn id="19" presetID="37" presetClass="entr" presetSubtype="0" fill="hold" grpId="0" nodeType="withEffect">
                                  <p:stCondLst>
                                    <p:cond delay="0"/>
                                  </p:stCondLst>
                                  <p:childTnLst>
                                    <p:set>
                                      <p:cBhvr>
                                        <p:cTn id="20" dur="1" fill="hold">
                                          <p:stCondLst>
                                            <p:cond delay="0"/>
                                          </p:stCondLst>
                                        </p:cTn>
                                        <p:tgtEl>
                                          <p:spTgt spid="129027">
                                            <p:txEl>
                                              <p:pRg st="3" end="3"/>
                                            </p:txEl>
                                          </p:spTgt>
                                        </p:tgtEl>
                                        <p:attrNameLst>
                                          <p:attrName>style.visibility</p:attrName>
                                        </p:attrNameLst>
                                      </p:cBhvr>
                                      <p:to>
                                        <p:strVal val="visible"/>
                                      </p:to>
                                    </p:set>
                                    <p:animEffect transition="in" filter="fade">
                                      <p:cBhvr>
                                        <p:cTn id="21" dur="1000"/>
                                        <p:tgtEl>
                                          <p:spTgt spid="129027">
                                            <p:txEl>
                                              <p:pRg st="3" end="3"/>
                                            </p:txEl>
                                          </p:spTgt>
                                        </p:tgtEl>
                                      </p:cBhvr>
                                    </p:animEffect>
                                    <p:anim calcmode="lin" valueType="num">
                                      <p:cBhvr>
                                        <p:cTn id="22" dur="1000" fill="hold"/>
                                        <p:tgtEl>
                                          <p:spTgt spid="129027">
                                            <p:txEl>
                                              <p:pRg st="3" end="3"/>
                                            </p:txEl>
                                          </p:spTgt>
                                        </p:tgtEl>
                                        <p:attrNameLst>
                                          <p:attrName>ppt_x</p:attrName>
                                        </p:attrNameLst>
                                      </p:cBhvr>
                                      <p:tavLst>
                                        <p:tav tm="0">
                                          <p:val>
                                            <p:strVal val="#ppt_x"/>
                                          </p:val>
                                        </p:tav>
                                        <p:tav tm="100000">
                                          <p:val>
                                            <p:strVal val="#ppt_x"/>
                                          </p:val>
                                        </p:tav>
                                      </p:tavLst>
                                    </p:anim>
                                    <p:anim calcmode="lin" valueType="num">
                                      <p:cBhvr>
                                        <p:cTn id="23" dur="898" decel="100000" fill="hold"/>
                                        <p:tgtEl>
                                          <p:spTgt spid="129027">
                                            <p:txEl>
                                              <p:pRg st="3" end="3"/>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898"/>
                                          </p:stCondLst>
                                        </p:cTn>
                                        <p:tgtEl>
                                          <p:spTgt spid="129027">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6" grpId="0"/>
      <p:bldP spid="12902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1370013" y="301625"/>
            <a:ext cx="7313612" cy="917575"/>
          </a:xfrm>
        </p:spPr>
        <p:txBody>
          <a:bodyPr/>
          <a:lstStyle/>
          <a:p>
            <a:pPr algn="ctr"/>
            <a:r>
              <a:rPr lang="en-US" b="1" dirty="0" smtClean="0">
                <a:solidFill>
                  <a:schemeClr val="accent1"/>
                </a:solidFill>
              </a:rPr>
              <a:t>Resolved EEOC Charge:</a:t>
            </a:r>
          </a:p>
        </p:txBody>
      </p:sp>
      <p:sp>
        <p:nvSpPr>
          <p:cNvPr id="58371" name="Content Placeholder 2"/>
          <p:cNvSpPr>
            <a:spLocks noGrp="1"/>
          </p:cNvSpPr>
          <p:nvPr>
            <p:ph idx="1"/>
          </p:nvPr>
        </p:nvSpPr>
        <p:spPr>
          <a:xfrm>
            <a:off x="1143000" y="1600200"/>
            <a:ext cx="7620000" cy="4800600"/>
          </a:xfrm>
        </p:spPr>
        <p:txBody>
          <a:bodyPr/>
          <a:lstStyle/>
          <a:p>
            <a:r>
              <a:rPr lang="en-US" sz="1400" dirty="0" smtClean="0"/>
              <a:t>Charging Party was a male to female transgender woman</a:t>
            </a:r>
          </a:p>
          <a:p>
            <a:r>
              <a:rPr lang="en-US" sz="1400" dirty="0" smtClean="0"/>
              <a:t>She had worked as a sales assistant for Respondent </a:t>
            </a:r>
          </a:p>
          <a:p>
            <a:r>
              <a:rPr lang="en-US" sz="1400" dirty="0" smtClean="0"/>
              <a:t>Management told her “to dress like a boy” even though she had informed them that she was a transgender female during her first week of work</a:t>
            </a:r>
          </a:p>
          <a:p>
            <a:r>
              <a:rPr lang="en-US" sz="1400" dirty="0" smtClean="0"/>
              <a:t>Management repeatedly called her using the pre-fix “Mr.” and by male names even though she asked them not to use male names or pronouns</a:t>
            </a:r>
          </a:p>
          <a:p>
            <a:r>
              <a:rPr lang="en-US" sz="1400" dirty="0" smtClean="0"/>
              <a:t>Co workers respected her and used female pronouns to address her</a:t>
            </a:r>
          </a:p>
          <a:p>
            <a:r>
              <a:rPr lang="en-US" sz="1400" dirty="0" smtClean="0"/>
              <a:t>One manager made a reference to a “hot </a:t>
            </a:r>
            <a:r>
              <a:rPr lang="en-US" sz="1400" dirty="0" err="1" smtClean="0"/>
              <a:t>tranny</a:t>
            </a:r>
            <a:r>
              <a:rPr lang="en-US" sz="1400" dirty="0" smtClean="0"/>
              <a:t> mess” in reference to one of the customers in front of Charging Party and other staff, and this was particularly humiliating for her</a:t>
            </a:r>
          </a:p>
          <a:p>
            <a:r>
              <a:rPr lang="en-US" sz="1400" dirty="0" smtClean="0"/>
              <a:t>Terminated on September 8, 2008 in retaliation for bringing internal complaints</a:t>
            </a:r>
          </a:p>
          <a:p>
            <a:r>
              <a:rPr lang="en-US" sz="1400" dirty="0" smtClean="0"/>
              <a:t>Respondent’s own documents state that she was terminated because her complaints had “created an unpleasant atmosphere” and that she allegedly tried to “poison the atmosphere”</a:t>
            </a:r>
          </a:p>
          <a:p>
            <a:pPr>
              <a:buFont typeface="Wingdings" pitchFamily="2" charset="2"/>
              <a:buNone/>
            </a:pPr>
            <a:endParaRPr lang="en-US" sz="1400" dirty="0" smtClean="0"/>
          </a:p>
          <a:p>
            <a:pPr>
              <a:buFont typeface="Wingdings" pitchFamily="2" charset="2"/>
              <a:buNone/>
            </a:pPr>
            <a:r>
              <a:rPr lang="en-US" sz="1400" b="1" dirty="0" smtClean="0"/>
              <a:t>	Outcome:  </a:t>
            </a:r>
            <a:r>
              <a:rPr lang="en-US" sz="1400" dirty="0" smtClean="0"/>
              <a:t>After Respondent submitted its Position Statement the parties successfully privately mediated this charge;  Charging Party settled for $240,000</a:t>
            </a:r>
          </a:p>
          <a:p>
            <a:endParaRPr lang="en-US" dirty="0" smtClean="0"/>
          </a:p>
        </p:txBody>
      </p:sp>
      <p:sp>
        <p:nvSpPr>
          <p:cNvPr id="4" name="Slide Number Placeholder 3"/>
          <p:cNvSpPr>
            <a:spLocks noGrp="1"/>
          </p:cNvSpPr>
          <p:nvPr>
            <p:ph type="sldNum" sz="quarter" idx="12"/>
          </p:nvPr>
        </p:nvSpPr>
        <p:spPr/>
        <p:txBody>
          <a:bodyPr/>
          <a:lstStyle/>
          <a:p>
            <a:pPr>
              <a:defRPr/>
            </a:pPr>
            <a:fld id="{E6C34240-6E99-4093-80A5-4883331224A2}" type="slidenum">
              <a:rPr lang="en-US" smtClean="0"/>
              <a:pPr>
                <a:defRPr/>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pPr algn="ctr"/>
            <a:r>
              <a:rPr lang="en-US" b="1" dirty="0" smtClean="0">
                <a:solidFill>
                  <a:schemeClr val="accent1"/>
                </a:solidFill>
              </a:rPr>
              <a:t>Resolved EEOC Charge (cont’d):</a:t>
            </a:r>
            <a:br>
              <a:rPr lang="en-US" b="1" dirty="0" smtClean="0">
                <a:solidFill>
                  <a:schemeClr val="accent1"/>
                </a:solidFill>
              </a:rPr>
            </a:br>
            <a:endParaRPr lang="en-US" b="1" dirty="0" smtClean="0">
              <a:solidFill>
                <a:schemeClr val="accent1"/>
              </a:solidFill>
            </a:endParaRPr>
          </a:p>
        </p:txBody>
      </p:sp>
      <p:sp>
        <p:nvSpPr>
          <p:cNvPr id="59395" name="Content Placeholder 2"/>
          <p:cNvSpPr>
            <a:spLocks noGrp="1"/>
          </p:cNvSpPr>
          <p:nvPr>
            <p:ph idx="1"/>
          </p:nvPr>
        </p:nvSpPr>
        <p:spPr>
          <a:xfrm>
            <a:off x="1143000" y="1600200"/>
            <a:ext cx="8001000" cy="4953000"/>
          </a:xfrm>
        </p:spPr>
        <p:txBody>
          <a:bodyPr/>
          <a:lstStyle/>
          <a:p>
            <a:r>
              <a:rPr lang="en-US" sz="1300" dirty="0" smtClean="0"/>
              <a:t>February 2006-Charging Party hired.  At that time she went by her male birth name and presented in accordance with her biological sex, male</a:t>
            </a:r>
          </a:p>
          <a:p>
            <a:r>
              <a:rPr lang="en-US" sz="1300" dirty="0" smtClean="0"/>
              <a:t>October 2009-Charging Party informed management that she was going to transition to female and asked that the staff be trained on sensitivity around such matters</a:t>
            </a:r>
          </a:p>
          <a:p>
            <a:r>
              <a:rPr lang="en-US" sz="1300" dirty="0" smtClean="0"/>
              <a:t>Some managers responds with:  “you look like a male”, and “you have a strong jaw line.”</a:t>
            </a:r>
          </a:p>
          <a:p>
            <a:r>
              <a:rPr lang="en-US" sz="1300" dirty="0" smtClean="0"/>
              <a:t>Early November 2009, Charging Party started changing appearance, including wearing make-up</a:t>
            </a:r>
          </a:p>
          <a:p>
            <a:r>
              <a:rPr lang="en-US" sz="1300" dirty="0" smtClean="0"/>
              <a:t>November 10, 2009-Charging party came to work presenting as a female including by wearing a wig and female clothing. Charging Party asked that they refer to her with her female name.  Charging Party was asked to go home and was not allowed to come back in that attire for six days.</a:t>
            </a:r>
          </a:p>
          <a:p>
            <a:r>
              <a:rPr lang="en-US" sz="1300" dirty="0" smtClean="0"/>
              <a:t>One contractor called her, “it” and “the thing.”  Another stated “I have no use for this freak.”</a:t>
            </a:r>
          </a:p>
          <a:p>
            <a:r>
              <a:rPr lang="en-US" sz="1300" dirty="0" smtClean="0"/>
              <a:t>Charging Party complained again in March 2010 about harassment and asked for staff training</a:t>
            </a:r>
          </a:p>
          <a:p>
            <a:r>
              <a:rPr lang="en-US" sz="1300" dirty="0" smtClean="0"/>
              <a:t>Respondent eliminated Charging Party’s position in April 2010 in retaliation for her complaints</a:t>
            </a:r>
          </a:p>
          <a:p>
            <a:pPr>
              <a:buFont typeface="Wingdings" pitchFamily="2" charset="2"/>
              <a:buNone/>
            </a:pPr>
            <a:endParaRPr lang="en-US" sz="1300" dirty="0" smtClean="0"/>
          </a:p>
          <a:p>
            <a:pPr>
              <a:buFont typeface="Wingdings" pitchFamily="2" charset="2"/>
              <a:buNone/>
            </a:pPr>
            <a:r>
              <a:rPr lang="en-US" sz="1300" b="1" dirty="0" smtClean="0"/>
              <a:t>	Outcome:  </a:t>
            </a:r>
            <a:r>
              <a:rPr lang="en-US" sz="1300" dirty="0" smtClean="0"/>
              <a:t>EEOC found cause on the hostile work environment and retaliation claims.  Successful conciliation included $225,000 to the Charging Party, a mutually agreeable letter of reference, annual training for 5 years on EEOC statutes including those related to transgender status, issued of a revised EEO Policy and posting a Notice to Employees.</a:t>
            </a:r>
          </a:p>
          <a:p>
            <a:endParaRPr lang="en-US" sz="1300" dirty="0" smtClean="0"/>
          </a:p>
        </p:txBody>
      </p:sp>
      <p:sp>
        <p:nvSpPr>
          <p:cNvPr id="4" name="Slide Number Placeholder 3"/>
          <p:cNvSpPr>
            <a:spLocks noGrp="1"/>
          </p:cNvSpPr>
          <p:nvPr>
            <p:ph type="sldNum" sz="quarter" idx="12"/>
          </p:nvPr>
        </p:nvSpPr>
        <p:spPr/>
        <p:txBody>
          <a:bodyPr/>
          <a:lstStyle/>
          <a:p>
            <a:pPr>
              <a:defRPr/>
            </a:pPr>
            <a:fld id="{F411D972-81E5-4D6A-875E-B78A301F70D6}" type="slidenum">
              <a:rPr lang="en-US" smtClean="0"/>
              <a:pPr>
                <a:defRPr/>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457200" y="304801"/>
            <a:ext cx="8183563" cy="762000"/>
          </a:xfrm>
        </p:spPr>
        <p:txBody>
          <a:bodyPr/>
          <a:lstStyle/>
          <a:p>
            <a:pPr algn="ctr" eaLnBrk="1" hangingPunct="1"/>
            <a:r>
              <a:rPr lang="en-US" b="1" dirty="0" smtClean="0">
                <a:solidFill>
                  <a:schemeClr val="accent1"/>
                </a:solidFill>
              </a:rPr>
              <a:t>Emerging Issue (cont.): GINA</a:t>
            </a:r>
          </a:p>
        </p:txBody>
      </p:sp>
      <p:sp>
        <p:nvSpPr>
          <p:cNvPr id="180227" name="Rectangle 3"/>
          <p:cNvSpPr>
            <a:spLocks noGrp="1" noChangeArrowheads="1"/>
          </p:cNvSpPr>
          <p:nvPr>
            <p:ph idx="1"/>
          </p:nvPr>
        </p:nvSpPr>
        <p:spPr>
          <a:xfrm>
            <a:off x="914400" y="1600200"/>
            <a:ext cx="7878763" cy="4800600"/>
          </a:xfrm>
        </p:spPr>
        <p:txBody>
          <a:bodyPr/>
          <a:lstStyle/>
          <a:p>
            <a:pPr marL="342900" lvl="1" indent="-342900" eaLnBrk="1" hangingPunct="1">
              <a:lnSpc>
                <a:spcPct val="80000"/>
              </a:lnSpc>
              <a:buClrTx/>
              <a:buFont typeface="Courier New" pitchFamily="49" charset="0"/>
              <a:buChar char="o"/>
            </a:pPr>
            <a:r>
              <a:rPr lang="en-US" sz="2200" dirty="0" smtClean="0"/>
              <a:t>Genetic Information Nondiscrimination Act of 2008 (GINA)prohibits use of genetic information to discriminate in employment</a:t>
            </a:r>
          </a:p>
          <a:p>
            <a:pPr marL="342900" lvl="1" indent="-342900" eaLnBrk="1" hangingPunct="1">
              <a:lnSpc>
                <a:spcPct val="80000"/>
              </a:lnSpc>
              <a:buClrTx/>
              <a:buNone/>
            </a:pPr>
            <a:endParaRPr lang="en-US" sz="2200" dirty="0" smtClean="0"/>
          </a:p>
          <a:p>
            <a:pPr eaLnBrk="1" hangingPunct="1">
              <a:lnSpc>
                <a:spcPct val="80000"/>
              </a:lnSpc>
              <a:buClrTx/>
              <a:buFont typeface="Courier New" pitchFamily="49" charset="0"/>
              <a:buChar char="o"/>
            </a:pPr>
            <a:r>
              <a:rPr lang="en-US" sz="2200" dirty="0" smtClean="0"/>
              <a:t>GINA prohibits discrimination based on the possibility that someone will acquire a condition </a:t>
            </a:r>
            <a:r>
              <a:rPr lang="en-US" sz="2200" u="sng" dirty="0" smtClean="0"/>
              <a:t>in the future</a:t>
            </a:r>
          </a:p>
          <a:p>
            <a:pPr eaLnBrk="1" hangingPunct="1">
              <a:lnSpc>
                <a:spcPct val="80000"/>
              </a:lnSpc>
              <a:buClrTx/>
              <a:buFont typeface="Courier New" pitchFamily="49" charset="0"/>
              <a:buChar char="o"/>
            </a:pPr>
            <a:endParaRPr lang="en-US" sz="2200" dirty="0" smtClean="0"/>
          </a:p>
          <a:p>
            <a:pPr eaLnBrk="1" hangingPunct="1">
              <a:lnSpc>
                <a:spcPct val="80000"/>
              </a:lnSpc>
              <a:buClrTx/>
              <a:buFont typeface="Courier New" pitchFamily="49" charset="0"/>
              <a:buChar char="o"/>
            </a:pPr>
            <a:r>
              <a:rPr lang="en-US" sz="2200" dirty="0" smtClean="0"/>
              <a:t>ADA protects individuals who </a:t>
            </a:r>
            <a:r>
              <a:rPr lang="en-US" sz="2200" u="sng" dirty="0" smtClean="0"/>
              <a:t>currently have</a:t>
            </a:r>
            <a:r>
              <a:rPr lang="en-US" sz="2200" dirty="0" smtClean="0"/>
              <a:t> impairments or who </a:t>
            </a:r>
            <a:r>
              <a:rPr lang="en-US" sz="2200" u="sng" dirty="0" smtClean="0"/>
              <a:t>are perceived as having</a:t>
            </a:r>
            <a:r>
              <a:rPr lang="en-US" sz="2200" dirty="0" smtClean="0"/>
              <a:t> impairments, if they meet the definition of “disability”</a:t>
            </a:r>
          </a:p>
          <a:p>
            <a:pPr eaLnBrk="1" hangingPunct="1">
              <a:lnSpc>
                <a:spcPct val="80000"/>
              </a:lnSpc>
              <a:buClrTx/>
              <a:buFont typeface="Courier New" pitchFamily="49" charset="0"/>
              <a:buChar char="o"/>
            </a:pPr>
            <a:endParaRPr lang="en-US" sz="2200" dirty="0" smtClean="0"/>
          </a:p>
          <a:p>
            <a:pPr eaLnBrk="1" hangingPunct="1">
              <a:lnSpc>
                <a:spcPct val="80000"/>
              </a:lnSpc>
              <a:buClrTx/>
              <a:buFont typeface="Courier New" pitchFamily="49" charset="0"/>
              <a:buChar char="o"/>
            </a:pPr>
            <a:r>
              <a:rPr lang="en-US" sz="2200" dirty="0" smtClean="0"/>
              <a:t>Expanded definition of “disability” under ADAAA makes it far less likely that individuals will be without protection under either statute.</a:t>
            </a:r>
          </a:p>
        </p:txBody>
      </p:sp>
      <p:sp>
        <p:nvSpPr>
          <p:cNvPr id="4" name="Slide Number Placeholder 3"/>
          <p:cNvSpPr>
            <a:spLocks noGrp="1"/>
          </p:cNvSpPr>
          <p:nvPr>
            <p:ph type="sldNum" sz="quarter" idx="12"/>
          </p:nvPr>
        </p:nvSpPr>
        <p:spPr/>
        <p:txBody>
          <a:bodyPr/>
          <a:lstStyle/>
          <a:p>
            <a:pPr>
              <a:defRPr/>
            </a:pPr>
            <a:fld id="{2E2BE790-42F2-42F2-8891-49330778F794}" type="slidenum">
              <a:rPr lang="en-US" smtClean="0"/>
              <a:pPr>
                <a:defRPr/>
              </a:pPr>
              <a:t>18</a:t>
            </a:fld>
            <a:endParaRPr lang="en-US"/>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GINA Settlements</a:t>
            </a:r>
            <a:endParaRPr lang="en-US" dirty="0"/>
          </a:p>
        </p:txBody>
      </p:sp>
      <p:sp>
        <p:nvSpPr>
          <p:cNvPr id="3" name="Content Placeholder 2"/>
          <p:cNvSpPr>
            <a:spLocks noGrp="1"/>
          </p:cNvSpPr>
          <p:nvPr>
            <p:ph idx="1"/>
          </p:nvPr>
        </p:nvSpPr>
        <p:spPr/>
        <p:txBody>
          <a:bodyPr/>
          <a:lstStyle/>
          <a:p>
            <a:r>
              <a:rPr lang="en-US" sz="1600" b="1" i="1" dirty="0" smtClean="0"/>
              <a:t>EEOC v. Founders Pavilion Inc.</a:t>
            </a:r>
            <a:r>
              <a:rPr lang="en-US" sz="1600" i="1" dirty="0" smtClean="0"/>
              <a:t>, </a:t>
            </a:r>
            <a:r>
              <a:rPr lang="en-US" sz="1600" dirty="0" smtClean="0"/>
              <a:t>W.D.N.Y., No. 13-6250, </a:t>
            </a:r>
            <a:r>
              <a:rPr lang="en-US" sz="1600" i="1" dirty="0" smtClean="0"/>
              <a:t>complaint filed</a:t>
            </a:r>
            <a:r>
              <a:rPr lang="en-US" sz="1600" dirty="0" smtClean="0"/>
              <a:t> 5/16/13, alleged that a Corning, N.Y., nursing home violated GINA by asking prospective and current employees for their family medical histories during required pre-employment and annual medical exams. As part of a five-year consent decree resolving the suit in January 2014, the employer agreed to provide a fund of $110,400 for distribution to the 138 individuals who were asked for their genetic information, and to pay $259,600 to the five individuals who the EEOC alleged were fired or denied hire in violation of the ADA or Title VII. </a:t>
            </a:r>
          </a:p>
          <a:p>
            <a:endParaRPr lang="en-US" sz="1600" dirty="0" smtClean="0"/>
          </a:p>
          <a:p>
            <a:r>
              <a:rPr lang="en-US" sz="1600" b="1" i="1" dirty="0" smtClean="0"/>
              <a:t>EEOC v. </a:t>
            </a:r>
            <a:r>
              <a:rPr lang="en-US" sz="1600" b="1" i="1" dirty="0" err="1" smtClean="0"/>
              <a:t>Fabricut</a:t>
            </a:r>
            <a:r>
              <a:rPr lang="en-US" sz="1600" b="1" i="1" dirty="0" smtClean="0"/>
              <a:t> Inc</a:t>
            </a:r>
            <a:r>
              <a:rPr lang="en-US" sz="1600" i="1" dirty="0" smtClean="0"/>
              <a:t>., </a:t>
            </a:r>
            <a:r>
              <a:rPr lang="en-US" sz="1600" dirty="0" smtClean="0"/>
              <a:t>N.D. Okla., No. 13-248, </a:t>
            </a:r>
            <a:r>
              <a:rPr lang="en-US" sz="1600" i="1" dirty="0" smtClean="0"/>
              <a:t>consent decree entered</a:t>
            </a:r>
            <a:r>
              <a:rPr lang="en-US" sz="1600" dirty="0" smtClean="0"/>
              <a:t> 5/14/13. Settled for $50,000 and injunctive relief. Victim was a temporary employee denied a permanent job after a post-offer medical exam at which she was required to fill out a questionnaire about her family medical history. </a:t>
            </a:r>
          </a:p>
          <a:p>
            <a:endParaRPr lang="en-US" dirty="0"/>
          </a:p>
        </p:txBody>
      </p:sp>
      <p:sp>
        <p:nvSpPr>
          <p:cNvPr id="4" name="Slide Number Placeholder 3"/>
          <p:cNvSpPr>
            <a:spLocks noGrp="1"/>
          </p:cNvSpPr>
          <p:nvPr>
            <p:ph type="sldNum" sz="quarter" idx="12"/>
          </p:nvPr>
        </p:nvSpPr>
        <p:spPr/>
        <p:txBody>
          <a:bodyPr/>
          <a:lstStyle/>
          <a:p>
            <a:pPr>
              <a:defRPr/>
            </a:pPr>
            <a:fld id="{3FD19116-0358-40F4-B7F7-67A6E3121A6C}" type="slidenum">
              <a:rPr lang="en-US" smtClean="0"/>
              <a:pPr>
                <a:defRPr/>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381000"/>
            <a:ext cx="8183563" cy="1050925"/>
          </a:xfrm>
        </p:spPr>
        <p:txBody>
          <a:bodyPr/>
          <a:lstStyle/>
          <a:p>
            <a:pPr algn="ctr" eaLnBrk="1" hangingPunct="1"/>
            <a:r>
              <a:rPr lang="en-US" b="1" dirty="0" smtClean="0">
                <a:solidFill>
                  <a:schemeClr val="accent1"/>
                </a:solidFill>
              </a:rPr>
              <a:t>Strategic Enforcement Plan</a:t>
            </a:r>
          </a:p>
        </p:txBody>
      </p:sp>
      <p:sp>
        <p:nvSpPr>
          <p:cNvPr id="4" name="Content Placeholder 3"/>
          <p:cNvSpPr>
            <a:spLocks noGrp="1"/>
          </p:cNvSpPr>
          <p:nvPr>
            <p:ph idx="1"/>
          </p:nvPr>
        </p:nvSpPr>
        <p:spPr>
          <a:xfrm>
            <a:off x="1219200" y="1905000"/>
            <a:ext cx="7313613" cy="3810000"/>
          </a:xfrm>
        </p:spPr>
        <p:txBody>
          <a:bodyPr/>
          <a:lstStyle/>
          <a:p>
            <a:pPr marL="228600" indent="-228600">
              <a:buNone/>
              <a:defRPr/>
            </a:pPr>
            <a:r>
              <a:rPr lang="en-US" sz="2000" dirty="0" smtClean="0"/>
              <a:t>1. Eliminating barriers in recruitment and hiring</a:t>
            </a:r>
          </a:p>
          <a:p>
            <a:pPr marL="228600" indent="-228600">
              <a:buNone/>
              <a:defRPr/>
            </a:pPr>
            <a:r>
              <a:rPr lang="en-US" sz="2000" dirty="0" smtClean="0"/>
              <a:t>2. Protecting immigrant, migrant and other vulnerable    	workers</a:t>
            </a:r>
          </a:p>
          <a:p>
            <a:pPr marL="228600" indent="-228600">
              <a:buNone/>
              <a:defRPr/>
            </a:pPr>
            <a:r>
              <a:rPr lang="en-US" sz="2000" dirty="0" smtClean="0"/>
              <a:t>3. Addressing emerging and developing issues</a:t>
            </a:r>
          </a:p>
          <a:p>
            <a:pPr marL="228600" indent="-228600">
              <a:buNone/>
              <a:defRPr/>
            </a:pPr>
            <a:r>
              <a:rPr lang="en-US" sz="2000" dirty="0" smtClean="0"/>
              <a:t>4. Enforcing equal pay laws that target compensation      	practices that discrimination based on gender</a:t>
            </a:r>
          </a:p>
          <a:p>
            <a:pPr marL="228600" indent="-228600">
              <a:buNone/>
              <a:defRPr/>
            </a:pPr>
            <a:r>
              <a:rPr lang="en-US" sz="2000" dirty="0" smtClean="0"/>
              <a:t>5. Preserving access to the legal system</a:t>
            </a:r>
          </a:p>
          <a:p>
            <a:pPr marL="228600" indent="-228600">
              <a:buNone/>
              <a:defRPr/>
            </a:pPr>
            <a:r>
              <a:rPr lang="en-US" sz="2000" dirty="0" smtClean="0"/>
              <a:t>6. Preventing harassment through systemic    	enforcement and targeted outreach</a:t>
            </a:r>
          </a:p>
          <a:p>
            <a:pPr>
              <a:buFont typeface="Courier New" pitchFamily="49" charset="0"/>
              <a:buChar char="o"/>
              <a:defRPr/>
            </a:pPr>
            <a:endParaRPr lang="en-US" dirty="0"/>
          </a:p>
        </p:txBody>
      </p:sp>
      <p:sp>
        <p:nvSpPr>
          <p:cNvPr id="5" name="Slide Number Placeholder 4"/>
          <p:cNvSpPr>
            <a:spLocks noGrp="1"/>
          </p:cNvSpPr>
          <p:nvPr>
            <p:ph type="sldNum" sz="quarter" idx="12"/>
          </p:nvPr>
        </p:nvSpPr>
        <p:spPr/>
        <p:txBody>
          <a:bodyPr/>
          <a:lstStyle/>
          <a:p>
            <a:pPr>
              <a:defRPr/>
            </a:pPr>
            <a:fld id="{8C5D65C5-0CA8-4B8F-BE6B-A97F55638A03}" type="slidenum">
              <a:rPr lang="en-US" smtClean="0"/>
              <a:pPr>
                <a:defRPr/>
              </a:pPr>
              <a:t>2</a:t>
            </a:fld>
            <a:endParaRPr lang="en-US"/>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SEP Priority No. 4: Equal Pay Laws</a:t>
            </a:r>
            <a:endParaRPr lang="en-US" dirty="0"/>
          </a:p>
        </p:txBody>
      </p:sp>
      <p:sp>
        <p:nvSpPr>
          <p:cNvPr id="3" name="Content Placeholder 2"/>
          <p:cNvSpPr>
            <a:spLocks noGrp="1"/>
          </p:cNvSpPr>
          <p:nvPr>
            <p:ph idx="1"/>
          </p:nvPr>
        </p:nvSpPr>
        <p:spPr/>
        <p:txBody>
          <a:bodyPr/>
          <a:lstStyle/>
          <a:p>
            <a:pPr>
              <a:buNone/>
            </a:pPr>
            <a:r>
              <a:rPr lang="en-US" sz="2800" dirty="0" smtClean="0"/>
              <a:t>   The EEOC will target compensation systems and practices that discriminate based on gender. Among the many strategies to address these issues, the Commission particularly encourages the use of directed investigations and Commissioner Charges to facilitate enforcement.</a:t>
            </a:r>
            <a:endParaRPr lang="en-US" sz="2800" dirty="0"/>
          </a:p>
        </p:txBody>
      </p:sp>
      <p:sp>
        <p:nvSpPr>
          <p:cNvPr id="4" name="Slide Number Placeholder 3"/>
          <p:cNvSpPr>
            <a:spLocks noGrp="1"/>
          </p:cNvSpPr>
          <p:nvPr>
            <p:ph type="sldNum" sz="quarter" idx="12"/>
          </p:nvPr>
        </p:nvSpPr>
        <p:spPr/>
        <p:txBody>
          <a:bodyPr/>
          <a:lstStyle/>
          <a:p>
            <a:pPr>
              <a:defRPr/>
            </a:pPr>
            <a:fld id="{3FD19116-0358-40F4-B7F7-67A6E3121A6C}" type="slidenum">
              <a:rPr lang="en-US" smtClean="0"/>
              <a:pPr>
                <a:defRPr/>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SEP Priority No. 5: Preserving Access to the Legal System</a:t>
            </a:r>
            <a:endParaRPr lang="en-US" dirty="0"/>
          </a:p>
        </p:txBody>
      </p:sp>
      <p:sp>
        <p:nvSpPr>
          <p:cNvPr id="3" name="Content Placeholder 2"/>
          <p:cNvSpPr>
            <a:spLocks noGrp="1"/>
          </p:cNvSpPr>
          <p:nvPr>
            <p:ph idx="1"/>
          </p:nvPr>
        </p:nvSpPr>
        <p:spPr/>
        <p:txBody>
          <a:bodyPr/>
          <a:lstStyle/>
          <a:p>
            <a:pPr>
              <a:buNone/>
            </a:pPr>
            <a:r>
              <a:rPr lang="en-US" sz="2800" dirty="0" smtClean="0"/>
              <a:t>   The EEOC will also target policies and practices that discourage or prohibit individuals from exercising their rights under employment discrimination statutes, or which impede the EEOC's investigative or enforcement efforts.</a:t>
            </a:r>
            <a:endParaRPr lang="en-US" sz="2800" dirty="0"/>
          </a:p>
        </p:txBody>
      </p:sp>
      <p:sp>
        <p:nvSpPr>
          <p:cNvPr id="4" name="Slide Number Placeholder 3"/>
          <p:cNvSpPr>
            <a:spLocks noGrp="1"/>
          </p:cNvSpPr>
          <p:nvPr>
            <p:ph type="sldNum" sz="quarter" idx="12"/>
          </p:nvPr>
        </p:nvSpPr>
        <p:spPr/>
        <p:txBody>
          <a:bodyPr/>
          <a:lstStyle/>
          <a:p>
            <a:pPr>
              <a:defRPr/>
            </a:pPr>
            <a:fld id="{3FD19116-0358-40F4-B7F7-67A6E3121A6C}" type="slidenum">
              <a:rPr lang="en-US" smtClean="0"/>
              <a:pPr>
                <a:defRPr/>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Preserving Access to Legal System (cont.)</a:t>
            </a:r>
            <a:endParaRPr lang="en-US" sz="2800" dirty="0"/>
          </a:p>
        </p:txBody>
      </p:sp>
      <p:sp>
        <p:nvSpPr>
          <p:cNvPr id="3" name="Content Placeholder 2"/>
          <p:cNvSpPr>
            <a:spLocks noGrp="1"/>
          </p:cNvSpPr>
          <p:nvPr>
            <p:ph idx="1"/>
          </p:nvPr>
        </p:nvSpPr>
        <p:spPr/>
        <p:txBody>
          <a:bodyPr/>
          <a:lstStyle/>
          <a:p>
            <a:pPr>
              <a:buNone/>
            </a:pPr>
            <a:r>
              <a:rPr lang="en-US" sz="2400" dirty="0" smtClean="0"/>
              <a:t>These policies or practices include: </a:t>
            </a:r>
          </a:p>
          <a:p>
            <a:r>
              <a:rPr lang="en-US" sz="2400" dirty="0" smtClean="0"/>
              <a:t>retaliatory actions </a:t>
            </a:r>
          </a:p>
          <a:p>
            <a:r>
              <a:rPr lang="en-US" sz="2400" dirty="0" smtClean="0"/>
              <a:t>overly broad waivers </a:t>
            </a:r>
          </a:p>
          <a:p>
            <a:r>
              <a:rPr lang="en-US" sz="2400" dirty="0" smtClean="0"/>
              <a:t>settlement provisions that prohibit filing charges with the EEOC or providing information to assist in the investigation or prosecution of claims of unlawful discrimination </a:t>
            </a:r>
          </a:p>
          <a:p>
            <a:r>
              <a:rPr lang="en-US" sz="2400" dirty="0" smtClean="0"/>
              <a:t>and failure to retain records required by EEOC regulations</a:t>
            </a:r>
            <a:endParaRPr lang="en-US" sz="2400" dirty="0"/>
          </a:p>
        </p:txBody>
      </p:sp>
      <p:sp>
        <p:nvSpPr>
          <p:cNvPr id="4" name="Slide Number Placeholder 3"/>
          <p:cNvSpPr>
            <a:spLocks noGrp="1"/>
          </p:cNvSpPr>
          <p:nvPr>
            <p:ph type="sldNum" sz="quarter" idx="12"/>
          </p:nvPr>
        </p:nvSpPr>
        <p:spPr/>
        <p:txBody>
          <a:bodyPr/>
          <a:lstStyle/>
          <a:p>
            <a:pPr>
              <a:defRPr/>
            </a:pPr>
            <a:fld id="{3FD19116-0358-40F4-B7F7-67A6E3121A6C}" type="slidenum">
              <a:rPr lang="en-US" smtClean="0"/>
              <a:pPr>
                <a:defRPr/>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SEP Priority No. 6: Preventing Harassment Through Systemic Enforcement and Targeted Outreach</a:t>
            </a:r>
            <a:endParaRPr lang="en-US" sz="2400" dirty="0"/>
          </a:p>
        </p:txBody>
      </p:sp>
      <p:sp>
        <p:nvSpPr>
          <p:cNvPr id="3" name="Content Placeholder 2"/>
          <p:cNvSpPr>
            <a:spLocks noGrp="1"/>
          </p:cNvSpPr>
          <p:nvPr>
            <p:ph idx="1"/>
          </p:nvPr>
        </p:nvSpPr>
        <p:spPr/>
        <p:txBody>
          <a:bodyPr/>
          <a:lstStyle/>
          <a:p>
            <a:r>
              <a:rPr lang="en-US" dirty="0" smtClean="0"/>
              <a:t>Harassment is one of the most frequent complaints raised in the workplace.</a:t>
            </a:r>
          </a:p>
          <a:p>
            <a:r>
              <a:rPr lang="en-US" dirty="0" smtClean="0"/>
              <a:t>Harassment claims based on race, ethnicity, religion, age and disability combined significantly outnumber even sexual harassment claims in the private and public sectors.</a:t>
            </a:r>
            <a:endParaRPr lang="en-US" dirty="0"/>
          </a:p>
        </p:txBody>
      </p:sp>
      <p:sp>
        <p:nvSpPr>
          <p:cNvPr id="4" name="Slide Number Placeholder 3"/>
          <p:cNvSpPr>
            <a:spLocks noGrp="1"/>
          </p:cNvSpPr>
          <p:nvPr>
            <p:ph type="sldNum" sz="quarter" idx="12"/>
          </p:nvPr>
        </p:nvSpPr>
        <p:spPr/>
        <p:txBody>
          <a:bodyPr/>
          <a:lstStyle/>
          <a:p>
            <a:pPr>
              <a:defRPr/>
            </a:pPr>
            <a:fld id="{3FD19116-0358-40F4-B7F7-67A6E3121A6C}" type="slidenum">
              <a:rPr lang="en-US" smtClean="0"/>
              <a:pPr>
                <a:defRPr/>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6"/>
          <p:cNvSpPr>
            <a:spLocks noChangeArrowheads="1"/>
          </p:cNvSpPr>
          <p:nvPr/>
        </p:nvSpPr>
        <p:spPr bwMode="auto">
          <a:xfrm>
            <a:off x="762000" y="1143000"/>
            <a:ext cx="7772400" cy="4419600"/>
          </a:xfrm>
          <a:prstGeom prst="rect">
            <a:avLst/>
          </a:prstGeom>
          <a:noFill/>
          <a:ln w="9525">
            <a:noFill/>
            <a:miter lim="800000"/>
            <a:headEnd/>
            <a:tailEnd/>
          </a:ln>
        </p:spPr>
        <p:txBody>
          <a:bodyPr anchor="ctr"/>
          <a:lstStyle/>
          <a:p>
            <a:pPr algn="ctr"/>
            <a:r>
              <a:rPr lang="en-US" sz="3600" b="1">
                <a:solidFill>
                  <a:schemeClr val="tx2"/>
                </a:solidFill>
              </a:rPr>
              <a:t>What?  I have a Charge of</a:t>
            </a:r>
          </a:p>
          <a:p>
            <a:pPr algn="ctr"/>
            <a:r>
              <a:rPr lang="en-US" sz="3600" b="1">
                <a:solidFill>
                  <a:schemeClr val="tx2"/>
                </a:solidFill>
              </a:rPr>
              <a:t>Discrimination?</a:t>
            </a:r>
            <a:br>
              <a:rPr lang="en-US" sz="3600" b="1">
                <a:solidFill>
                  <a:schemeClr val="tx2"/>
                </a:solidFill>
              </a:rPr>
            </a:br>
            <a:r>
              <a:rPr lang="en-US" sz="3300">
                <a:solidFill>
                  <a:schemeClr val="tx2"/>
                </a:solidFill>
              </a:rPr>
              <a:t/>
            </a:r>
            <a:br>
              <a:rPr lang="en-US" sz="3300">
                <a:solidFill>
                  <a:schemeClr val="tx2"/>
                </a:solidFill>
              </a:rPr>
            </a:br>
            <a:r>
              <a:rPr lang="en-US" sz="3300">
                <a:solidFill>
                  <a:schemeClr val="tx2"/>
                </a:solidFill>
              </a:rPr>
              <a:t/>
            </a:r>
            <a:br>
              <a:rPr lang="en-US" sz="3300">
                <a:solidFill>
                  <a:schemeClr val="tx2"/>
                </a:solidFill>
              </a:rPr>
            </a:br>
            <a:r>
              <a:rPr lang="en-US" sz="3300">
                <a:solidFill>
                  <a:schemeClr val="tx2"/>
                </a:solidFill>
              </a:rPr>
              <a:t/>
            </a:r>
            <a:br>
              <a:rPr lang="en-US" sz="3300">
                <a:solidFill>
                  <a:schemeClr val="tx2"/>
                </a:solidFill>
              </a:rPr>
            </a:br>
            <a:r>
              <a:rPr lang="en-US" sz="3300">
                <a:solidFill>
                  <a:schemeClr val="tx2"/>
                </a:solidFill>
              </a:rPr>
              <a:t/>
            </a:r>
            <a:br>
              <a:rPr lang="en-US" sz="3300">
                <a:solidFill>
                  <a:schemeClr val="tx2"/>
                </a:solidFill>
              </a:rPr>
            </a:br>
            <a:r>
              <a:rPr lang="en-US" sz="3300">
                <a:solidFill>
                  <a:schemeClr val="tx2"/>
                </a:solidFill>
              </a:rPr>
              <a:t/>
            </a:r>
            <a:br>
              <a:rPr lang="en-US" sz="3300">
                <a:solidFill>
                  <a:schemeClr val="tx2"/>
                </a:solidFill>
              </a:rPr>
            </a:br>
            <a:endParaRPr lang="en-US" sz="3300">
              <a:solidFill>
                <a:schemeClr val="tx2"/>
              </a:solidFill>
            </a:endParaRPr>
          </a:p>
        </p:txBody>
      </p:sp>
      <p:sp>
        <p:nvSpPr>
          <p:cNvPr id="216067" name="Rectangle 7"/>
          <p:cNvSpPr>
            <a:spLocks noChangeArrowheads="1"/>
          </p:cNvSpPr>
          <p:nvPr/>
        </p:nvSpPr>
        <p:spPr bwMode="auto">
          <a:xfrm>
            <a:off x="5257800" y="5029200"/>
            <a:ext cx="3657600" cy="1219200"/>
          </a:xfrm>
          <a:prstGeom prst="rect">
            <a:avLst/>
          </a:prstGeom>
          <a:noFill/>
          <a:ln w="9525">
            <a:noFill/>
            <a:miter lim="800000"/>
            <a:headEnd/>
            <a:tailEnd/>
          </a:ln>
        </p:spPr>
        <p:txBody>
          <a:bodyPr/>
          <a:lstStyle/>
          <a:p>
            <a:pPr algn="r">
              <a:lnSpc>
                <a:spcPct val="90000"/>
              </a:lnSpc>
              <a:spcBef>
                <a:spcPct val="20000"/>
              </a:spcBef>
              <a:buClr>
                <a:schemeClr val="tx2"/>
              </a:buClr>
              <a:buSzPct val="70000"/>
              <a:buFont typeface="Wingdings" pitchFamily="2" charset="2"/>
              <a:buNone/>
            </a:pPr>
            <a:endParaRPr lang="en-US" sz="1500"/>
          </a:p>
        </p:txBody>
      </p:sp>
      <p:sp>
        <p:nvSpPr>
          <p:cNvPr id="216068" name="Oval 16"/>
          <p:cNvSpPr>
            <a:spLocks noChangeArrowheads="1"/>
          </p:cNvSpPr>
          <p:nvPr/>
        </p:nvSpPr>
        <p:spPr bwMode="auto">
          <a:xfrm>
            <a:off x="5584825" y="4521200"/>
            <a:ext cx="184150" cy="481013"/>
          </a:xfrm>
          <a:prstGeom prst="ellipse">
            <a:avLst/>
          </a:prstGeom>
          <a:noFill/>
          <a:ln w="19050" algn="ctr">
            <a:noFill/>
            <a:round/>
            <a:headEnd/>
            <a:tailEnd/>
          </a:ln>
        </p:spPr>
        <p:txBody>
          <a:bodyPr wrap="none" anchor="ctr">
            <a:spAutoFit/>
          </a:bodyPr>
          <a:lstStyle/>
          <a:p>
            <a:pPr algn="ctr">
              <a:spcBef>
                <a:spcPct val="50000"/>
              </a:spcBef>
            </a:pPr>
            <a:endParaRPr lang="en-US" sz="1800"/>
          </a:p>
        </p:txBody>
      </p:sp>
      <p:pic>
        <p:nvPicPr>
          <p:cNvPr id="216069" name="Picture 3" descr="scream"/>
          <p:cNvPicPr>
            <a:picLocks noChangeAspect="1" noChangeArrowheads="1"/>
          </p:cNvPicPr>
          <p:nvPr/>
        </p:nvPicPr>
        <p:blipFill>
          <a:blip r:embed="rId3" cstate="print"/>
          <a:srcRect/>
          <a:stretch>
            <a:fillRect/>
          </a:stretch>
        </p:blipFill>
        <p:spPr bwMode="auto">
          <a:xfrm>
            <a:off x="3581400" y="2895600"/>
            <a:ext cx="2187575" cy="3200400"/>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B539E7CD-4366-40BD-AFD0-1B2204CE4EF9}" type="slidenum">
              <a:rPr lang="en-US" smtClean="0"/>
              <a:pPr>
                <a:defRPr/>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ChangeArrowheads="1"/>
          </p:cNvSpPr>
          <p:nvPr>
            <p:ph type="title"/>
          </p:nvPr>
        </p:nvSpPr>
        <p:spPr>
          <a:xfrm>
            <a:off x="533400" y="228600"/>
            <a:ext cx="8229600" cy="1295400"/>
          </a:xfrm>
        </p:spPr>
        <p:txBody>
          <a:bodyPr/>
          <a:lstStyle/>
          <a:p>
            <a:pPr algn="ctr"/>
            <a:r>
              <a:rPr lang="en-US" b="1" smtClean="0">
                <a:solidFill>
                  <a:schemeClr val="accent1"/>
                </a:solidFill>
              </a:rPr>
              <a:t>Timeline: When a Charge of </a:t>
            </a:r>
            <a:br>
              <a:rPr lang="en-US" b="1" smtClean="0">
                <a:solidFill>
                  <a:schemeClr val="accent1"/>
                </a:solidFill>
              </a:rPr>
            </a:br>
            <a:r>
              <a:rPr lang="en-US" b="1" smtClean="0">
                <a:solidFill>
                  <a:schemeClr val="accent1"/>
                </a:solidFill>
              </a:rPr>
              <a:t>Discrimination is Filed</a:t>
            </a:r>
          </a:p>
        </p:txBody>
      </p:sp>
      <p:sp>
        <p:nvSpPr>
          <p:cNvPr id="217091" name="Rectangle 3"/>
          <p:cNvSpPr>
            <a:spLocks noGrp="1" noChangeArrowheads="1"/>
          </p:cNvSpPr>
          <p:nvPr>
            <p:ph type="body" idx="1"/>
          </p:nvPr>
        </p:nvSpPr>
        <p:spPr>
          <a:xfrm>
            <a:off x="1981200" y="1828800"/>
            <a:ext cx="5638800" cy="4876800"/>
          </a:xfrm>
        </p:spPr>
        <p:txBody>
          <a:bodyPr/>
          <a:lstStyle/>
          <a:p>
            <a:pPr>
              <a:lnSpc>
                <a:spcPct val="80000"/>
              </a:lnSpc>
            </a:pPr>
            <a:r>
              <a:rPr lang="en-US" sz="2000" smtClean="0"/>
              <a:t>Case assessed</a:t>
            </a:r>
          </a:p>
          <a:p>
            <a:pPr>
              <a:lnSpc>
                <a:spcPct val="80000"/>
              </a:lnSpc>
            </a:pPr>
            <a:r>
              <a:rPr lang="en-US" sz="2000" smtClean="0"/>
              <a:t>Notice to the Employer</a:t>
            </a:r>
          </a:p>
          <a:p>
            <a:pPr>
              <a:lnSpc>
                <a:spcPct val="80000"/>
              </a:lnSpc>
            </a:pPr>
            <a:r>
              <a:rPr lang="en-US" sz="2000" smtClean="0"/>
              <a:t>Mediation </a:t>
            </a:r>
          </a:p>
          <a:p>
            <a:pPr>
              <a:lnSpc>
                <a:spcPct val="80000"/>
              </a:lnSpc>
            </a:pPr>
            <a:r>
              <a:rPr lang="en-US" sz="2000" smtClean="0"/>
              <a:t>Settlement</a:t>
            </a:r>
          </a:p>
          <a:p>
            <a:pPr>
              <a:lnSpc>
                <a:spcPct val="80000"/>
              </a:lnSpc>
            </a:pPr>
            <a:r>
              <a:rPr lang="en-US" sz="2000" smtClean="0"/>
              <a:t>Investigation</a:t>
            </a:r>
          </a:p>
          <a:p>
            <a:pPr lvl="1">
              <a:lnSpc>
                <a:spcPct val="80000"/>
              </a:lnSpc>
            </a:pPr>
            <a:r>
              <a:rPr lang="en-US" sz="1800" smtClean="0"/>
              <a:t>Statement of Position</a:t>
            </a:r>
          </a:p>
          <a:p>
            <a:pPr lvl="1">
              <a:lnSpc>
                <a:spcPct val="80000"/>
              </a:lnSpc>
            </a:pPr>
            <a:r>
              <a:rPr lang="en-US" sz="1800" smtClean="0"/>
              <a:t>Request for Information</a:t>
            </a:r>
          </a:p>
          <a:p>
            <a:pPr lvl="1">
              <a:lnSpc>
                <a:spcPct val="80000"/>
              </a:lnSpc>
            </a:pPr>
            <a:r>
              <a:rPr lang="en-US" sz="1800" smtClean="0"/>
              <a:t>Interviews with Witnesses</a:t>
            </a:r>
          </a:p>
          <a:p>
            <a:pPr lvl="1">
              <a:lnSpc>
                <a:spcPct val="80000"/>
              </a:lnSpc>
            </a:pPr>
            <a:r>
              <a:rPr lang="en-US" sz="1800" smtClean="0"/>
              <a:t>On Site Visits</a:t>
            </a:r>
          </a:p>
          <a:p>
            <a:pPr>
              <a:lnSpc>
                <a:spcPct val="80000"/>
              </a:lnSpc>
            </a:pPr>
            <a:r>
              <a:rPr lang="en-US" sz="2000" smtClean="0"/>
              <a:t>Determining the Merits of the Charge</a:t>
            </a:r>
          </a:p>
          <a:p>
            <a:pPr lvl="1">
              <a:lnSpc>
                <a:spcPct val="80000"/>
              </a:lnSpc>
            </a:pPr>
            <a:r>
              <a:rPr lang="en-US" sz="1800" smtClean="0"/>
              <a:t>No reasonable cause</a:t>
            </a:r>
          </a:p>
          <a:p>
            <a:pPr lvl="2">
              <a:lnSpc>
                <a:spcPct val="80000"/>
              </a:lnSpc>
            </a:pPr>
            <a:r>
              <a:rPr lang="en-US" sz="1600" smtClean="0"/>
              <a:t>Dismissal and Notice of Rights</a:t>
            </a:r>
          </a:p>
          <a:p>
            <a:pPr lvl="1">
              <a:lnSpc>
                <a:spcPct val="80000"/>
              </a:lnSpc>
            </a:pPr>
            <a:r>
              <a:rPr lang="en-US" sz="1800" smtClean="0"/>
              <a:t>Reasonable cause</a:t>
            </a:r>
          </a:p>
          <a:p>
            <a:pPr lvl="2">
              <a:lnSpc>
                <a:spcPct val="80000"/>
              </a:lnSpc>
            </a:pPr>
            <a:r>
              <a:rPr lang="en-US" sz="1600" smtClean="0"/>
              <a:t>Letter of Determination</a:t>
            </a:r>
          </a:p>
          <a:p>
            <a:pPr lvl="2">
              <a:lnSpc>
                <a:spcPct val="80000"/>
              </a:lnSpc>
            </a:pPr>
            <a:r>
              <a:rPr lang="en-US" sz="1600" smtClean="0"/>
              <a:t>Conciliation</a:t>
            </a:r>
          </a:p>
          <a:p>
            <a:pPr lvl="2">
              <a:lnSpc>
                <a:spcPct val="80000"/>
              </a:lnSpc>
            </a:pPr>
            <a:r>
              <a:rPr lang="en-US" sz="1600" smtClean="0"/>
              <a:t>Litigation</a:t>
            </a:r>
          </a:p>
        </p:txBody>
      </p:sp>
      <p:sp>
        <p:nvSpPr>
          <p:cNvPr id="4" name="Slide Number Placeholder 3"/>
          <p:cNvSpPr>
            <a:spLocks noGrp="1"/>
          </p:cNvSpPr>
          <p:nvPr>
            <p:ph type="sldNum" sz="quarter" idx="12"/>
          </p:nvPr>
        </p:nvSpPr>
        <p:spPr/>
        <p:txBody>
          <a:bodyPr/>
          <a:lstStyle/>
          <a:p>
            <a:pPr>
              <a:defRPr/>
            </a:pPr>
            <a:fld id="{15FC02ED-437B-44D8-969C-C86B469CB1E9}" type="slidenum">
              <a:rPr lang="en-US" smtClean="0"/>
              <a:pPr>
                <a:defRPr/>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a:xfrm>
            <a:off x="457200" y="533400"/>
            <a:ext cx="8229600" cy="1295400"/>
          </a:xfrm>
        </p:spPr>
        <p:txBody>
          <a:bodyPr/>
          <a:lstStyle/>
          <a:p>
            <a:pPr algn="ctr"/>
            <a:r>
              <a:rPr lang="en-US" sz="4000" b="1" smtClean="0">
                <a:solidFill>
                  <a:schemeClr val="accent1"/>
                </a:solidFill>
              </a:rPr>
              <a:t>Tips on EEOC Investigations</a:t>
            </a:r>
            <a:r>
              <a:rPr lang="en-US" sz="4000" smtClean="0"/>
              <a:t/>
            </a:r>
            <a:br>
              <a:rPr lang="en-US" sz="4000" smtClean="0"/>
            </a:br>
            <a:endParaRPr lang="en-US" sz="4000" smtClean="0"/>
          </a:p>
        </p:txBody>
      </p:sp>
      <p:sp>
        <p:nvSpPr>
          <p:cNvPr id="218115" name="Rectangle 3"/>
          <p:cNvSpPr>
            <a:spLocks noGrp="1" noChangeArrowheads="1"/>
          </p:cNvSpPr>
          <p:nvPr>
            <p:ph type="body" idx="1"/>
          </p:nvPr>
        </p:nvSpPr>
        <p:spPr>
          <a:xfrm>
            <a:off x="1066800" y="1676400"/>
            <a:ext cx="7620000" cy="4171950"/>
          </a:xfrm>
        </p:spPr>
        <p:txBody>
          <a:bodyPr/>
          <a:lstStyle/>
          <a:p>
            <a:pPr>
              <a:lnSpc>
                <a:spcPct val="90000"/>
              </a:lnSpc>
            </a:pPr>
            <a:r>
              <a:rPr lang="en-US" sz="2400" smtClean="0"/>
              <a:t>Anger accomplishes nothing</a:t>
            </a:r>
          </a:p>
          <a:p>
            <a:pPr>
              <a:lnSpc>
                <a:spcPct val="90000"/>
              </a:lnSpc>
            </a:pPr>
            <a:r>
              <a:rPr lang="en-US" sz="2400" smtClean="0"/>
              <a:t>Try mediation</a:t>
            </a:r>
          </a:p>
          <a:p>
            <a:pPr>
              <a:lnSpc>
                <a:spcPct val="90000"/>
              </a:lnSpc>
            </a:pPr>
            <a:r>
              <a:rPr lang="en-US" sz="2400" smtClean="0"/>
              <a:t>Respond promptly</a:t>
            </a:r>
          </a:p>
          <a:p>
            <a:pPr>
              <a:lnSpc>
                <a:spcPct val="90000"/>
              </a:lnSpc>
            </a:pPr>
            <a:r>
              <a:rPr lang="en-US" sz="2400" smtClean="0"/>
              <a:t>If you have questions, ask them</a:t>
            </a:r>
          </a:p>
          <a:p>
            <a:pPr>
              <a:lnSpc>
                <a:spcPct val="90000"/>
              </a:lnSpc>
            </a:pPr>
            <a:r>
              <a:rPr lang="en-US" sz="2400" smtClean="0"/>
              <a:t>If you need an extension, call the Investigator</a:t>
            </a:r>
          </a:p>
          <a:p>
            <a:pPr>
              <a:lnSpc>
                <a:spcPct val="90000"/>
              </a:lnSpc>
            </a:pPr>
            <a:r>
              <a:rPr lang="en-US" sz="2400" smtClean="0"/>
              <a:t>If you know of other information that is more relevant than requested information, call the Investigator</a:t>
            </a:r>
          </a:p>
          <a:p>
            <a:pPr>
              <a:lnSpc>
                <a:spcPct val="90000"/>
              </a:lnSpc>
            </a:pPr>
            <a:r>
              <a:rPr lang="en-US" sz="2400" smtClean="0"/>
              <a:t>If the information requested is too voluminous, call the Investigator</a:t>
            </a:r>
          </a:p>
          <a:p>
            <a:pPr>
              <a:lnSpc>
                <a:spcPct val="90000"/>
              </a:lnSpc>
            </a:pPr>
            <a:r>
              <a:rPr lang="en-US" sz="2400" smtClean="0"/>
              <a:t>Remember “it’s not personal, it’s just business”</a:t>
            </a:r>
          </a:p>
          <a:p>
            <a:pPr>
              <a:lnSpc>
                <a:spcPct val="90000"/>
              </a:lnSpc>
              <a:buFontTx/>
              <a:buNone/>
            </a:pPr>
            <a:endParaRPr lang="en-US" sz="2400" smtClean="0"/>
          </a:p>
          <a:p>
            <a:pPr>
              <a:lnSpc>
                <a:spcPct val="90000"/>
              </a:lnSpc>
            </a:pPr>
            <a:endParaRPr lang="en-US" sz="2400" smtClean="0"/>
          </a:p>
        </p:txBody>
      </p:sp>
      <p:sp>
        <p:nvSpPr>
          <p:cNvPr id="4" name="Slide Number Placeholder 3"/>
          <p:cNvSpPr>
            <a:spLocks noGrp="1"/>
          </p:cNvSpPr>
          <p:nvPr>
            <p:ph type="sldNum" sz="quarter" idx="12"/>
          </p:nvPr>
        </p:nvSpPr>
        <p:spPr/>
        <p:txBody>
          <a:bodyPr/>
          <a:lstStyle/>
          <a:p>
            <a:pPr>
              <a:defRPr/>
            </a:pPr>
            <a:fld id="{57C66EAB-C2A3-43AD-86B2-03BF7B773784}" type="slidenum">
              <a:rPr lang="en-US" smtClean="0"/>
              <a:pPr>
                <a:defRPr/>
              </a:pPr>
              <a:t>26</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6"/>
          <p:cNvSpPr>
            <a:spLocks noChangeArrowheads="1"/>
          </p:cNvSpPr>
          <p:nvPr/>
        </p:nvSpPr>
        <p:spPr bwMode="auto">
          <a:xfrm>
            <a:off x="762000" y="1143000"/>
            <a:ext cx="7772400" cy="4419600"/>
          </a:xfrm>
          <a:prstGeom prst="rect">
            <a:avLst/>
          </a:prstGeom>
          <a:noFill/>
          <a:ln w="9525">
            <a:noFill/>
            <a:miter lim="800000"/>
            <a:headEnd/>
            <a:tailEnd/>
          </a:ln>
        </p:spPr>
        <p:txBody>
          <a:bodyPr anchor="ctr"/>
          <a:lstStyle/>
          <a:p>
            <a:pPr algn="ctr"/>
            <a:r>
              <a:rPr lang="en-US" sz="3600" b="1" dirty="0" smtClean="0">
                <a:solidFill>
                  <a:schemeClr val="tx2"/>
                </a:solidFill>
              </a:rPr>
              <a:t>SEP Priority No. 1: Eliminating Barriers in Recruitment and Hiring</a:t>
            </a:r>
            <a:r>
              <a:rPr lang="en-US" sz="3600" b="1" dirty="0">
                <a:solidFill>
                  <a:schemeClr val="tx2"/>
                </a:solidFill>
              </a:rPr>
              <a:t/>
            </a:r>
            <a:br>
              <a:rPr lang="en-US" sz="3600" b="1" dirty="0">
                <a:solidFill>
                  <a:schemeClr val="tx2"/>
                </a:solidFill>
              </a:rPr>
            </a:br>
            <a:r>
              <a:rPr lang="en-US" sz="3300" dirty="0">
                <a:solidFill>
                  <a:schemeClr val="tx2"/>
                </a:solidFill>
              </a:rPr>
              <a:t/>
            </a:r>
            <a:br>
              <a:rPr lang="en-US" sz="3300" dirty="0">
                <a:solidFill>
                  <a:schemeClr val="tx2"/>
                </a:solidFill>
              </a:rPr>
            </a:br>
            <a:r>
              <a:rPr lang="en-US" sz="3300" dirty="0">
                <a:solidFill>
                  <a:schemeClr val="tx2"/>
                </a:solidFill>
              </a:rPr>
              <a:t/>
            </a:r>
            <a:br>
              <a:rPr lang="en-US" sz="3300" dirty="0">
                <a:solidFill>
                  <a:schemeClr val="tx2"/>
                </a:solidFill>
              </a:rPr>
            </a:br>
            <a:r>
              <a:rPr lang="en-US" sz="3300" dirty="0">
                <a:solidFill>
                  <a:schemeClr val="tx2"/>
                </a:solidFill>
              </a:rPr>
              <a:t/>
            </a:r>
            <a:br>
              <a:rPr lang="en-US" sz="3300" dirty="0">
                <a:solidFill>
                  <a:schemeClr val="tx2"/>
                </a:solidFill>
              </a:rPr>
            </a:br>
            <a:r>
              <a:rPr lang="en-US" sz="3300" dirty="0">
                <a:solidFill>
                  <a:schemeClr val="tx2"/>
                </a:solidFill>
              </a:rPr>
              <a:t/>
            </a:r>
            <a:br>
              <a:rPr lang="en-US" sz="3300" dirty="0">
                <a:solidFill>
                  <a:schemeClr val="tx2"/>
                </a:solidFill>
              </a:rPr>
            </a:br>
            <a:r>
              <a:rPr lang="en-US" sz="3300" dirty="0">
                <a:solidFill>
                  <a:schemeClr val="tx2"/>
                </a:solidFill>
              </a:rPr>
              <a:t/>
            </a:r>
            <a:br>
              <a:rPr lang="en-US" sz="3300" dirty="0">
                <a:solidFill>
                  <a:schemeClr val="tx2"/>
                </a:solidFill>
              </a:rPr>
            </a:br>
            <a:endParaRPr lang="en-US" sz="3300" dirty="0">
              <a:solidFill>
                <a:schemeClr val="tx2"/>
              </a:solidFill>
            </a:endParaRPr>
          </a:p>
        </p:txBody>
      </p:sp>
      <p:sp>
        <p:nvSpPr>
          <p:cNvPr id="15363" name="Rectangle 7"/>
          <p:cNvSpPr>
            <a:spLocks noChangeArrowheads="1"/>
          </p:cNvSpPr>
          <p:nvPr/>
        </p:nvSpPr>
        <p:spPr bwMode="auto">
          <a:xfrm>
            <a:off x="5257800" y="5029200"/>
            <a:ext cx="3657600" cy="1219200"/>
          </a:xfrm>
          <a:prstGeom prst="rect">
            <a:avLst/>
          </a:prstGeom>
          <a:noFill/>
          <a:ln w="9525">
            <a:noFill/>
            <a:miter lim="800000"/>
            <a:headEnd/>
            <a:tailEnd/>
          </a:ln>
        </p:spPr>
        <p:txBody>
          <a:bodyPr/>
          <a:lstStyle/>
          <a:p>
            <a:pPr algn="r">
              <a:lnSpc>
                <a:spcPct val="90000"/>
              </a:lnSpc>
              <a:spcBef>
                <a:spcPct val="20000"/>
              </a:spcBef>
              <a:buClr>
                <a:schemeClr val="tx2"/>
              </a:buClr>
              <a:buSzPct val="70000"/>
              <a:buFont typeface="Wingdings" pitchFamily="2" charset="2"/>
              <a:buNone/>
            </a:pPr>
            <a:endParaRPr lang="en-US" sz="1500"/>
          </a:p>
        </p:txBody>
      </p:sp>
      <p:sp>
        <p:nvSpPr>
          <p:cNvPr id="15364" name="Oval 16"/>
          <p:cNvSpPr>
            <a:spLocks noChangeArrowheads="1"/>
          </p:cNvSpPr>
          <p:nvPr/>
        </p:nvSpPr>
        <p:spPr bwMode="auto">
          <a:xfrm>
            <a:off x="5584825" y="4521200"/>
            <a:ext cx="184150" cy="481013"/>
          </a:xfrm>
          <a:prstGeom prst="ellipse">
            <a:avLst/>
          </a:prstGeom>
          <a:noFill/>
          <a:ln w="19050" algn="ctr">
            <a:noFill/>
            <a:round/>
            <a:headEnd/>
            <a:tailEnd/>
          </a:ln>
        </p:spPr>
        <p:txBody>
          <a:bodyPr wrap="none" anchor="ctr">
            <a:spAutoFit/>
          </a:bodyPr>
          <a:lstStyle/>
          <a:p>
            <a:pPr algn="ctr">
              <a:spcBef>
                <a:spcPct val="50000"/>
              </a:spcBef>
            </a:pPr>
            <a:endParaRPr lang="en-US" sz="1800"/>
          </a:p>
        </p:txBody>
      </p:sp>
      <p:sp>
        <p:nvSpPr>
          <p:cNvPr id="6" name="Slide Number Placeholder 5"/>
          <p:cNvSpPr>
            <a:spLocks noGrp="1"/>
          </p:cNvSpPr>
          <p:nvPr>
            <p:ph type="sldNum" sz="quarter" idx="12"/>
          </p:nvPr>
        </p:nvSpPr>
        <p:spPr/>
        <p:txBody>
          <a:bodyPr/>
          <a:lstStyle/>
          <a:p>
            <a:pPr>
              <a:defRPr/>
            </a:pPr>
            <a:fld id="{619C794F-F064-49AE-B0DD-16B6DBFA7DD5}" type="slidenum">
              <a:rPr lang="en-US" smtClean="0"/>
              <a:pPr>
                <a:defRPr/>
              </a:pPr>
              <a:t>3</a:t>
            </a:fld>
            <a:endParaRPr lang="en-US"/>
          </a:p>
        </p:txBody>
      </p:sp>
      <p:sp>
        <p:nvSpPr>
          <p:cNvPr id="7" name="Rectangle 6"/>
          <p:cNvSpPr/>
          <p:nvPr/>
        </p:nvSpPr>
        <p:spPr>
          <a:xfrm>
            <a:off x="2286000" y="3105835"/>
            <a:ext cx="4572000" cy="2677656"/>
          </a:xfrm>
          <a:prstGeom prst="rect">
            <a:avLst/>
          </a:prstGeom>
        </p:spPr>
        <p:txBody>
          <a:bodyPr>
            <a:spAutoFit/>
          </a:bodyPr>
          <a:lstStyle/>
          <a:p>
            <a:r>
              <a:rPr lang="en-US" sz="2400" dirty="0" smtClean="0"/>
              <a:t>The EEOC will target class-based recruitment and hiring practices that discriminate against racial, ethnic and religious groups, older workers, women, and people with disabilities.</a:t>
            </a: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6"/>
          <p:cNvSpPr>
            <a:spLocks noChangeArrowheads="1"/>
          </p:cNvSpPr>
          <p:nvPr/>
        </p:nvSpPr>
        <p:spPr bwMode="auto">
          <a:xfrm>
            <a:off x="838200" y="838200"/>
            <a:ext cx="7772400" cy="4419600"/>
          </a:xfrm>
          <a:prstGeom prst="rect">
            <a:avLst/>
          </a:prstGeom>
          <a:noFill/>
          <a:ln w="9525">
            <a:noFill/>
            <a:miter lim="800000"/>
            <a:headEnd/>
            <a:tailEnd/>
          </a:ln>
        </p:spPr>
        <p:txBody>
          <a:bodyPr anchor="ctr"/>
          <a:lstStyle/>
          <a:p>
            <a:pPr algn="ctr"/>
            <a:r>
              <a:rPr lang="en-US" sz="3300" dirty="0">
                <a:solidFill>
                  <a:schemeClr val="tx2"/>
                </a:solidFill>
              </a:rPr>
              <a:t/>
            </a:r>
            <a:br>
              <a:rPr lang="en-US" sz="3300" dirty="0">
                <a:solidFill>
                  <a:schemeClr val="tx2"/>
                </a:solidFill>
              </a:rPr>
            </a:br>
            <a:r>
              <a:rPr lang="en-US" sz="3300" dirty="0">
                <a:solidFill>
                  <a:schemeClr val="tx2"/>
                </a:solidFill>
              </a:rPr>
              <a:t/>
            </a:r>
            <a:br>
              <a:rPr lang="en-US" sz="3300" dirty="0">
                <a:solidFill>
                  <a:schemeClr val="tx2"/>
                </a:solidFill>
              </a:rPr>
            </a:br>
            <a:r>
              <a:rPr lang="en-US" sz="3300" dirty="0">
                <a:solidFill>
                  <a:schemeClr val="tx2"/>
                </a:solidFill>
              </a:rPr>
              <a:t/>
            </a:r>
            <a:br>
              <a:rPr lang="en-US" sz="3300" dirty="0">
                <a:solidFill>
                  <a:schemeClr val="tx2"/>
                </a:solidFill>
              </a:rPr>
            </a:br>
            <a:r>
              <a:rPr lang="en-US" sz="3300" dirty="0">
                <a:solidFill>
                  <a:schemeClr val="tx2"/>
                </a:solidFill>
              </a:rPr>
              <a:t/>
            </a:r>
            <a:br>
              <a:rPr lang="en-US" sz="3300" dirty="0">
                <a:solidFill>
                  <a:schemeClr val="tx2"/>
                </a:solidFill>
              </a:rPr>
            </a:br>
            <a:r>
              <a:rPr lang="en-US" sz="3300" dirty="0">
                <a:solidFill>
                  <a:schemeClr val="tx2"/>
                </a:solidFill>
              </a:rPr>
              <a:t/>
            </a:r>
            <a:br>
              <a:rPr lang="en-US" sz="3300" dirty="0">
                <a:solidFill>
                  <a:schemeClr val="tx2"/>
                </a:solidFill>
              </a:rPr>
            </a:br>
            <a:endParaRPr lang="en-US" sz="3300" dirty="0">
              <a:solidFill>
                <a:schemeClr val="tx2"/>
              </a:solidFill>
            </a:endParaRPr>
          </a:p>
        </p:txBody>
      </p:sp>
      <p:sp>
        <p:nvSpPr>
          <p:cNvPr id="16387" name="Rectangle 7"/>
          <p:cNvSpPr>
            <a:spLocks noChangeArrowheads="1"/>
          </p:cNvSpPr>
          <p:nvPr/>
        </p:nvSpPr>
        <p:spPr bwMode="auto">
          <a:xfrm>
            <a:off x="5257800" y="5029200"/>
            <a:ext cx="3657600" cy="1219200"/>
          </a:xfrm>
          <a:prstGeom prst="rect">
            <a:avLst/>
          </a:prstGeom>
          <a:noFill/>
          <a:ln w="9525">
            <a:noFill/>
            <a:miter lim="800000"/>
            <a:headEnd/>
            <a:tailEnd/>
          </a:ln>
        </p:spPr>
        <p:txBody>
          <a:bodyPr/>
          <a:lstStyle/>
          <a:p>
            <a:pPr algn="r">
              <a:lnSpc>
                <a:spcPct val="90000"/>
              </a:lnSpc>
              <a:spcBef>
                <a:spcPct val="20000"/>
              </a:spcBef>
              <a:buClr>
                <a:schemeClr val="tx2"/>
              </a:buClr>
              <a:buSzPct val="70000"/>
              <a:buFont typeface="Wingdings" pitchFamily="2" charset="2"/>
              <a:buNone/>
            </a:pPr>
            <a:endParaRPr lang="en-US" sz="1500"/>
          </a:p>
        </p:txBody>
      </p:sp>
      <p:sp>
        <p:nvSpPr>
          <p:cNvPr id="16388" name="Oval 16"/>
          <p:cNvSpPr>
            <a:spLocks noChangeArrowheads="1"/>
          </p:cNvSpPr>
          <p:nvPr/>
        </p:nvSpPr>
        <p:spPr bwMode="auto">
          <a:xfrm>
            <a:off x="5584825" y="4521200"/>
            <a:ext cx="184150" cy="481013"/>
          </a:xfrm>
          <a:prstGeom prst="ellipse">
            <a:avLst/>
          </a:prstGeom>
          <a:noFill/>
          <a:ln w="19050" algn="ctr">
            <a:noFill/>
            <a:round/>
            <a:headEnd/>
            <a:tailEnd/>
          </a:ln>
        </p:spPr>
        <p:txBody>
          <a:bodyPr wrap="none" anchor="ctr">
            <a:spAutoFit/>
          </a:bodyPr>
          <a:lstStyle/>
          <a:p>
            <a:pPr algn="ctr">
              <a:spcBef>
                <a:spcPct val="50000"/>
              </a:spcBef>
            </a:pPr>
            <a:endParaRPr lang="en-US" sz="1800"/>
          </a:p>
        </p:txBody>
      </p:sp>
      <p:sp>
        <p:nvSpPr>
          <p:cNvPr id="16390" name="AutoShape 8" descr="data:image/jpeg;base64,/9j/4AAQSkZJRgABAQAAAQABAAD/2wCEAAkGBhQSEBUUExQUFRUVFBYVFRcXFRUVFRUUFBQVFRQYFRUXHCYeFxkjHBUWHy8gIycpLCwsFR4xNTAqNSYrLCkBCQoKDgwOGg8PGiwkHyQsLCwtKSwsLCwsLywtLCwsLCksKSwsLCwsLSwsLCwsLCwsLCksLCkpLCwsLCwsLCwsKf/AABEIAMcA/QMBIgACEQEDEQH/xAAcAAABBQEBAQAAAAAAAAAAAAAAAQQFBgcDAgj/xABIEAABAwEFBQQGBwUGBQUAAAABAAIDEQQFEiExBhNBUWEHInGBMnORsbLBFCMzQqHR8CRSYnLhFUNjgqLxFjREksIXU1SE0v/EABkBAAIDAQAAAAAAAAAAAAAAAAADAQIEBf/EACwRAAICAQMCBQMEAwAAAAAAAAABAhEDBBIhMUETIjJRYYGh8BQzkeEjcfH/2gAMAwEAAhEDEQA/ANxQhMr2vdlnYHvxUJw90VNaE/JQ2lyyUm3SHqFVbR2hwN+5Ka6ZNFfxTb/1MjyIglIIyzarxi5K4lZNRdSLmhUeXtNA0gdTniqB/NhBouT+03/DYNNXk69KVV/Bn7FPFj7l9Qs5i7T3vkaxu4q7gcYcPKvePgvFo2xtr2yujksrN24jCWOL6NqeLqZjTwUPFJdQWRPoaShY/aO0C3fTp4RMwRsiY4ERM7pdG1xOZqcym1q25tpA/aHN4mjYx0GreOqvHBKSsrLMoujaULCH7XW85G1SZZmjmNIAGVTTMnXJM5dorYSa2l+lab19actaV/NW/Tv3K+OvY+g0hcBqvneS+JTrJKQdKyPcSeNQTovcF4vPFxocyRnp49fwR+n+SVm+Df5LfG30pGDxc0e8pnJtPZG+labOPGaP81iL7zrUOYwt/iAqcs8IURaLPBUDdUJ4Boyr5KrxV3LrJZ9Cf8UWWlRaIiNah4PuUXbe027ovTtTB4B7vhaVgduuUR6GWM8hX8aKGmtU2Khc6QfxMJOXksrU0+KZoSjXNn07ZNu7HLTdyl1RUdx494CejaGL+L/tWJ3RtFHZLMwyVkmeMo269ATwpx8U1vLbm3O0MVlbwrm+ngak+xIWTJJ8GrwsUYpybs3N+0kY4OPkmr9sGD7jvaF8/T7SWg6260OP8LGtb+JS2TbS1xnOUTN5SMAP/c3RS/F7NFY+B3TNztO3zW0pETXm4D5Jlb+0ksGUTfNx/JZxd+0QtMgoC08Wk1p1B4hcr8ttTRI8TJdNmjwsVWkWe09s1pB7sMAHXGfmElm7VLbICSIWjhRjvm5UGCAvdT2+CmmsAFBoE+Lk+rM04xXCRZXdo1t/fYPCNqay7d20/wB+R4NYPkoRIQmWxVIkpdsbaf8AqZfIge4LnYdoLS6eIOtExBljBG8dQgvbUEVUa4Lrdjf2iL1sfxtQFH0IhCE0SCrG3/8Ay7af+4PhcrOq7tu2tnb/ADj4Sl5fQxuH9xFCNna9ha4Ag6gqAt10TQAvimaWD7sjX+jyxMBr4kcNVYw0hdWZioHQhY8OeeF+X+DoZtPDMvN/JW2W2QNa6WCrSDR8bt6wg6d5lSP8wT6y7mfKN4cQPQLgD17pzr0Xa0bPRukjeKxtae9u+6XAZjRM4rI+dj5ZDFKWuIY2SNpkpXIOe0h7TQars4tR4itfn0/s4mXTvG6f59RLNZDHaAx3drp3SND6JdSpHQUTea7o93O19lkc5rnd+IuoymKlWu4fIqaslhkaIzW0R4m+i2Tfta0nIYXUkHk4rlZZ/wDmPrJO8HVEUlHEAEV3U2Z8QSVeeRNoXDG0mV20wx/2hMcGFv0WFwBOCgwNBr4kL22TGcQwUGeHEcuX9Fwv+1MdbXMc/ABZYGvrSOr426VcM6KKs9pjcKRNnmPHdtJDQP4qfinYq2KxWS97onZGigoIyQRTjiJPt5Z6IdZy7NrKZ60rWpzNOXJRjN+PuQw5UxSvaHUIy7oq7Q8k4Y2r2tfaJZC5vdbZ4iAaatD5aV04BDyRT6krG2uh7tEQa7N9DTOtBhHHMaIshikJEZdIQHFxbic1rGjE41A5J1ZrNAIN6YKNBDHvlLp3ROJIaXj0Y2k8aa8k1ffJ3UjRaJWvYHlgawRRiMUa0YKZucHOBryWXJqK8qTNGPBfLaPBuuR7g2NojfnnI9tS0H7sbTUEUJw8gi6LsdvsQk3uB7SSWENDh3vRJrnlqouC9iS5rauL2gEloNBkCGV0pzVhu87lrGOq4va7vZD0chXnQmiw5M+SEef7N+LBCcv9E5eFqY9jnTuaWVJcXEBoJ9xTKzXTAQHRjE1wqCHFwI6VOiZ3vd4tDWtL3MwuLqgNdWrS01DstDrwXO6GtsbN2x8klXfVtdQltfutA65rBudXfJ09ibpxVDi9LsOAiKrDQ5tAGvWlVT2XHM95aGEniSQB5uK1Sw3M4txz6nSMHIfzHiemib22yYTVrQPL5K0c0oopLTQm/Yz87HzAaxeGP+iibXY3Ruo8UPtB81o1ok5j2KpbQsDtNRonY80m+TPl00YrghrLaDG9r26g1/opia0b12Ife0HyUDE+rQf1UKwbNxgtcTqDQeYTpwvkzY8jjwSVks2BvU6rulSKQbsRFEtEUQQc3Bdrsb9fF62P4wvBC7XaPr4vWx/GFIG+oQhNEAoHbAfUt/n+RU8q/tm+kLf5x8JS8voY7B+4imuYuLRhdXhyXUyVXKQ8lzTsD1seIYm+xM7Tc8UrsTmnFoS0lrvaNU4sJcDlnzHNST7OHHLJwVotxdxKTjGSqRBWpxg7wtFMIDGiWOtMsjjz4V+aj9mra14mcRvg6tTlJh7zqd3UDqrXabIyZhjkbUEEOHDPkRp4qnOuF12yOlZG+aPdkNI+0iOZGJo9NuevDiupizxyLa+H9mcjNp5Y3ujyvuiH2xtsf9pQFuEkwxd52F4YakUo6oy5HRdr7vKLHE42iSYF2GWNpwNwUpVrI6UGaqW0NqkltTS4Na4wx1oAMhWh6EhPW7TPB3UMcfd9F2AYjQVzJzrWq148bcV+fYxzyJSf59zrZ3CszBEXxSCjDQNLSHfVOB4cinNtt9oijhbKCN07GHAB08TNMeCucVRrxTN151AfLRzqZtLgBLiOQwk5d7XgAKq0uiZZ7LDPFJI+3WhpeSKNjjhPddSNw9DDVjQdc3Z0BVcstr2R6/BOJbluf3I2O2fSJJQ18jY5GkN3bRhLnAislPtYi2lK5gk8RVJYGYWkYGtdUNLnUd3mu49evIrrZYhG0Bpw4aYaCndPDLgPmm77wri0rUmlPSpkacuPsV8enhFJtclZ55SbSfAyIcyVxdQEl1GjQVNSB0XSx2oB7iciT10Gn5+aZXs4OjqK1BoDnUVzyKgG3w9ho7vDnoVg1eFzluR0NJmUI7WXm13oMIpSornxNVZNkLlp9fIO+R3QfuNP/kVUNjbF9Jl3jgcDKUB4vOYr4arTbPlkuW1To68PMrHLnVKa3hZ8TCE6YvU1KKUTIoFpa+N5xOOeg/WqrlufVxPD9exWzaYA1HEZgqn3gO4fD9FNgrM+SVIg7P6PiSfaVadm46RE83e4KtRx1o0dAFdrJZt3G1nIfjxW2RzI9ToUiVCqXEQlQgBKLvdo+vi9bH8YXFObtH18XrWfGEAbuhCE4QCqfaPPgszD/igf6XK2LPu2q0YLDGa0/aGj/Q9UyK4tDMTqaZW4baOactlqqNYL30zr1Vnu61VC5rTR2YyTJyzyHVStgs2WI6/rNR9kYDTOtVNQ5BSkEhQKHny51Xl9oqaUz49Oh6r06UMGJ1MhXoFFiUkB2jScXUjmVYWlZWNuNhW2l2+ho2YNoWk0ZI0aD+Fw56c1nTrDLC4tLHCRoqW0ILcq1J4DInqAtsLpHuwxBpkNKYvs4wdXyUzIHBozdSmQqRWNr7uiswO7DpbW9mN0jnEPADs5paZBp9EM0I7tMIK2YNXLHGpdO3wYNTpIZJXHr3+TMLPdMk0ziWtNah2IglrsqgCuRPAnLPor3Y4jTFLm4huIl3epQANxaUbSg8FAWG3OY4RtiaXONa1oSTmdBkOQGlBRaHYdlZJogZC1pdwALqAjTPU9Vqx58MOXLn6mSenzSVKPH0KVJMGSEA8xTjhPMceaZC0AA1NdCM8qjn5e9XOfsp7pIme6TjTCxp5ZkEhQto2EljdT6I+TQFwtJIFeJDWigTpavG+jFR0uRdUVK8beMwKZ605+Cgd2ZJGtaC5znAADUk6K4Xjsy8AE2NzMjXOZxBbz6Hgprs82Ya1+/e0BxqIxn3G8XZ6OOnQLHmzJKzZhwuTSLNsxs/8AR4Gs+9Srurjr+XkpuyRZnonZe1jRpXkmtnkLZHZZFcruduPSkPHWXKqgrfbTGf4a+xWLHUKsbWNwxkq7SKJ+5XL/ALUHEU/R0P5+ar80eKN360XcSEjNeYTTJMXBnl5rC6rMJJnTYAxv3WgUGKlCQOSmyvXBItRz0qPKEqEEiIQlQAlE6u0fXxetZ8YTcBObt+3i9Yz4wgDdEIQnCAWZ9vslLtiJ/wDlM+CRaYs27eG1u6Mc7Swf6JFKjudEOW3kxCxT6K03ZbCNSqW6wvgjbIahrnYWN4mgq4jkBl7VOXNfzagP050zHismbE1yb8GZM0+5rXUD9FWSBwIyVOuWeN1C2RngXUP4qzukfuXCMtD3CgcCCRwyz1/BZIs6MlfQayv38rm/3cZpJ/E4eizwGp8gi8LWMYaO86uFjOZ4k00a3Kp8BqUwfaTAG2eOJ28xUjZWplPpOke/g0ek53DxICLRekdhAZUT2uTvPJyZloXHWOFlTRozJ5kkqyopLh0vz/pMz2w2doAoZ5ASxp9FjdDLKB90cuJyHGlQ2jlZHG5jXF73d+SR2b5X0zc73BoyAAATK032S5zsZe5xrI85F7hkMh6LQMmtGQHmTC22V0neNcjn55KspbuOwRgo8vqP9iLq30rZSK0Ip5DNbJDG0NHIUP4ZrLOzybBE2vM09pCvLL168/6K8WkykoOSVE49rRx4JrK4CSh0ewkfzNOnsKYPvIfmoy87eQA4H7M4vFujvw9ymU0EMD7ssETcTWmuZbz6lRdsu91S9vpD8fFN7He4MkbQcqOd0oKU96s7HMcAOP4+KhVIme7GytSPqzF3cQ0zpmNWkFNLBfDJJXM0cACWnUcFL35cgkY4NOFxGRHPhUcVnlyWKdlvdvsQ3cbs6ZPDiAKO4jj5JcrTNGOUZR+TS4WDx6frRV7aWjmOacteqS3X8GMPepXXgq1b76keKYTQ6ZU/QUuSa4K7K5ZXJmlri3kcz7qJYtQBzXS3sIILsq5fkvVijrIPb7ExcmaXCJkryvRSLWc8RIlQgBEqEqABOrtH18XrGfGE2CdXb9tF6xnxhAG4oQhOEAqR2t2IS2OOOhJdOwNpwcWuoVd1Ru1+8tzYA5orI6QRxa9172Obiy0o3ErR6kS6GL3tZ2SWhzI6bqzDdMIzDn6yv83VHkFFW26iDVupzy0PFT1nu8RRiMcgCa6E5lJIONK0pTwpmQOWdVucVtpmPc7tFfsF84DhcPbn7FPf8WNiFaZ8BUj5qAvyytOlK19lfkEwtkLTUDExrKHOrsQpri4uPAaUXNy6aNnSxauSVFnuztBtEcj5ah0j24M9GxjMNHFrRqaalNzeDjMTUve8hznHVxI5cANAOCrdjkyceYoOlTT2q8bF3FimxPGQGSx5IRibMM5TJC7rhdhxO1Kk/wCy6NIpqrULG3DomFrADqcgs0joxSKvcr91jiOrHGnUHNp9hUg+9qUNckwvax/WF7PS7tRpiHLyKYFjxj1IB7w+8OapdlqroWL+3xnRc/7ayIqPzCqsk1MwclydaSS1ralzjQAZuPgAimWTRMXPtI2G0tY890BzWk6YXEFo8tPYtI2emMzMVSA41yyLiNBXkPzWX2rs1tsrMdI2GlQ1zu9TyBAPmtM2Nh+j2NjX/wB1GA4k6u4+OaZGKtciZze1pIlbfbmsaaqiWvalhtcTW95peGv5EO7v4VXTae/MuOfMEf7qoXdIz6QwvNBir4kZtBPDNWb3FEtnHcstvu0b055tdTy4LoCG0a0F8h0Gqgb62h3VoZIT3T3JPCuR8lcNn8OJzhSrgCDrkeSWo9BjmuaKjtBZJGn6xtK55ZhcrnbqeQp7VctsYA6DENRr5rP7NMWkEcCPYdVog6ZjyXJE+UiUpFqMIiVIlQAISoQAoTq7ftovWM+IJsE6u37aL1jPiCANvQhCcIBUjtZiBskVeFoaR44H0V3VL7VW1sjPXN8KYX1V8fqRSfpZlIjo6p1pXInIk6k81xlZWo9ugpUZr09tSK96pxeVae5LgNPHTkXHXyA8wtzMhD22y18+94DRo6CnhWqqV4BwyqaCoGeVOKu0zRSo0JIryFKAD2KBvWz1rlp+XPzScitDYOmQFglwvFdKivLVbds85uDEBSvHoFhs0VFoPZ3tD3TC85sqRXi0093zXL1EG1Z1dJkUZUzVo5qt9w4qOtLe+apLFaSSKfeGp4BO2QBz8/E/ksD5OvdEDednoCRwFT7ahdLXZQWsGjnUId0OZB5hdNqASGxxgl8jwAGirjTM5BPbqsj2Th8sZGBlI2vGVTTPLUqiRe+Ct2nZUyHFhcw8CPvHgcPEKY2VuZtlYwvZSVxJe5wzJqaNaTo0DhxVruyYPl7xq7rr40Ti22Fr8THjI/oeaYotq0JlkSlTR3c9rgHCnVRlls4e4td6DXuc8cw3JrfMlcrJaTE7dPPDun99vPxHFRd5Xt9HmxOyik7rncGu4E9K0VnK6YuMdtqyL7QrQCMIA5+Co0bCTQZlSm1F5ulkLR6R4jPLhTxXjZRtZCH5PaQCD71ZPixdc0Rm0N2SGEZV7wFeVeJUrcl5vsWGOTE+Ogo4Cpb0I4hWe+jGyIg0qRl0VBhvvG3ChXKNA0oyuy03ztg2SMtZUl2WYwhvXPUqus08SAuDJ2k+HHnzTuwsxStHLM9FeMa4KSfcn6JEpSLUYQQhKgASpEoQAoCd3b9tF6xnxBNQnV2/bResZ8QQBtyEIThAKl9qh/Y2euFfAMeSroqP2tupY4/XtzpWndforw9SKz9LMra4anoc66A1GXPouc2nLjpmCcs+tPevL5KDx4dBxoP1kuO+zJy4nTSo6cchRbLMlCWiTQaBuemYyoaqIvGpB66eHFPp5cqV1rU+OevIEqPtjx0poOZpQeXFVZZEBaGZ5pLNI6KVr2ajOnMcQV2tevmm9o114LNJWaIujWtlr/Ewa4HRunEGtCrhDKGsLisC2fvl1mmaQe7TvDx4rY6vtBjhiNA5oc+SlWsj4u6k8BzXKzY9j47nc0+XxI89jhdu0bDeVHV7sTgwivdcSKk00qMhVaBd7mPY54zOYH5qKj2ds0VndHEAA4d9xze8n7z3ak8enBcrpm3ceAEkNFATxA0Pnqlx8rpjZ/5I2jxeUhYRINY3VP8AIcnD5+SlrXasbGkaqFmYXg8jUU5gpnd96ENdHIC10Zw1Povb90g86ajoi6Bq6+CRtce8bQ5EGod+64aFRtltTZccUzQCDhcNQeRFeBU7ERgLsqEKnbaWnBHvY8pG0B/iYdQfDUKHHkL4ObtmoIZC9rshoDoFU9prwDZ2yRmmRB6gaFMH33Ic3O14c/6KPmcXmpIr7hwAWzDp3J3LoYM+qjFVHqOr12iklbg0FO8eJHIcgouFgTwQpvK3CQtqxRguEc95ZTfLJu4roDzm9wFK0FPeVZbLYWR1wg56kmpPmq9ck+F49ntVoKTkiosbCbkgSIQqFwQhCAFXoLyvQQB6CdXb9tF6xnxBNQnN3fbResZ8QQBtyEIThAKidsB/YmdZ2/A9XtULtldSwsP+O34Hq0PUisuhj75K11/dyPPlwK5PloOIxHp6IAXKThSpz/3/AAXF0w/IeXMLVZno9SyDXgKlMJ36e1enu4fqnEptO/8AFVbJoZWorlaDrkDprwXaRtT5hcZYqkk5d78AlSGxPFnZVx8grfcm280EYhJqwEZ/eDOXWgVXu1mp6rvMypP+2aieJThTLY80sc7Rsd3bRi0RxgH7Z5rTUMbXFXlkKeakbff0Te8XNaQMJaeIHo06jRY3dl5y2cndmmIYSCK0ry5JLReUkmbzVc56WaZ1Vrsbjz1Nc/4siwVqBlrX5Kk3/tG11ojOIgUdWnGlC0keNfaqm1+eVa+5esIJzqTzKbHSt9RU9bGvKWuTbt5ybWlKf7qIvfaB8jRUlwcSMtAGkBwHM8FGMbw51XmwPIhNKVZMRnnQPb+YTY6aMXbET1cpragIGEfwuLSTydovYA9y9ukqH1GdATl0GdFyEg1/WS1roYX1PaRwBSgpVYgeQOpRWyzS4mNPRU6JyslyS1YRyKRmXFjsL5okkiELMaASpEoQAoXoLyF6CCT0E4u77aL1jPiCbJxdx+ui9Yz4wgDcEIQnCAWedt8lLvjJNP2hvn3HrQ1F7Qwh0QDmscMQyexrxoeDgRVSnTIfKPl98vEUyyB49Vzc/wCXh0r0C32S5LO70rLZT/8AXi+QTWbZSxu1sdmPhGW/C4Ju8XtMGkdr14rk8fr5rdZNhbAdbHH/AJXzN9z01k7N7uP/AE7x/LaJR76o3ojaYc1udeAzPyTe1d1ulCfb3tfDL3rcJeyy7zXu2lumk4PxRphL2OWEmu9tg8XQu/8AAKrki0VRlNjaGtHP9arpFHX2+xagexyzfdtVoH80UTvc4Lyex1lO7bHcM3Wc19rZE1TQpwZnDmiv6pplRGCg8q/NaKeyFwrhtcR6GKVvuqm7uyKeuVpsrsqZmVp/FiHJEqLM/Zz6L2Bn+KuT+yW2cH2Q+E9Mv8zVyk7LLeDkyJ2X3bRF8yFW0WplSr79PFc7Gab9oFTRrxy7rv6q1O7NbxFf2ZxrTSSJ3uembNgrwZK4mxz0dE5pIZUVploTyUNqiUuSFMxLiDSpZTwom0ZqM+amYth7YMBfZrS2odWsMmVOBNMqplLcU8YOKKXIj+7k0r1arJoq0xBly1/2XotXIihzDhw0cPeF0rpmPb71JB0Du8pjZ6fvuHMe5QbZRrUe0J/cjqS15up+GarNeVloPzFrQiiKLEbBUoSJQgBV6C8hKgkWq73cfr4vWM+MJsSut3O+vi9az4wgDdkIQnCATO82VYPH808XG1NqPNAEIYF5MCktwkMCsQRZs68mBSZgXkwKAIvcLy6zqTMC8mBAEe2BAhUg2BIYFNkUMdykMKf7lJuUWFEfuUGBSG5SbhBJH/R+i8sgzPQFSO4XlsGvsQAyje4Uzdl1K9C0yfvvH+Z35p2YPcvO4QA3Nok/fcfGh968uz1aw+McZ97U73KQwoIIuS7InelZ7M7xs8X/AOV5juGzEj9ks2R4RBvuUtuV6hgzQwQwds7ZjrZ4/LGPc5cnbK2Q/wBxTwkkHzU5u0m7S6GWV92x1lP3JB4Sn5hc3bEWbgZx/mYfe1WTdpN2igsrDthIOEsw8Wxn8lxdsDHwtD/OIH3OVt3aN2opE2ymP7P+Vob5xOHuK82XYJ7ZWO38Rwva6lJATRwOWSum7QyPMeI96KQWydQhCuUBI4JUIA8btJul0QgDluV5MK7oQA2MCQ2dOkIAZ7hH0dPEIAbNgokdZk6SUUUTYzNmXkwJ9RIWKQGG5SCDJSG7SGJBAw3C87hSG5SblAEfuUblP9yk3KkgYble2Qp3uUoiUEjXdpN2ne7SbtQSNd2k3ad7tJu0ANd2jdpzu0btADXdobHmPEJzu0CNADtCEKSAQhCABCEIAEIQgAQhCABCEIAEIQgAQhCABCEIAEIQgAQhCABCEIAElEqEAJRGFCEAGFJhQhABgRgQhAHpCEIA/9k="/>
          <p:cNvSpPr>
            <a:spLocks noChangeAspect="1" noChangeArrowheads="1"/>
          </p:cNvSpPr>
          <p:nvPr/>
        </p:nvSpPr>
        <p:spPr bwMode="auto">
          <a:xfrm>
            <a:off x="0" y="-919163"/>
            <a:ext cx="2409825" cy="1895476"/>
          </a:xfrm>
          <a:prstGeom prst="rect">
            <a:avLst/>
          </a:prstGeom>
          <a:noFill/>
          <a:ln w="9525">
            <a:noFill/>
            <a:miter lim="800000"/>
            <a:headEnd/>
            <a:tailEnd/>
          </a:ln>
        </p:spPr>
        <p:txBody>
          <a:bodyPr/>
          <a:lstStyle/>
          <a:p>
            <a:endParaRPr lang="en-US"/>
          </a:p>
        </p:txBody>
      </p:sp>
      <p:sp>
        <p:nvSpPr>
          <p:cNvPr id="9" name="Title 8"/>
          <p:cNvSpPr>
            <a:spLocks noGrp="1"/>
          </p:cNvSpPr>
          <p:nvPr>
            <p:ph type="title"/>
          </p:nvPr>
        </p:nvSpPr>
        <p:spPr/>
        <p:txBody>
          <a:bodyPr/>
          <a:lstStyle/>
          <a:p>
            <a:r>
              <a:rPr lang="en-US" b="1" dirty="0" smtClean="0"/>
              <a:t>Arrest &amp; Conviction Records</a:t>
            </a:r>
            <a:endParaRPr lang="en-US" dirty="0"/>
          </a:p>
        </p:txBody>
      </p:sp>
      <p:sp>
        <p:nvSpPr>
          <p:cNvPr id="10" name="Content Placeholder 9"/>
          <p:cNvSpPr>
            <a:spLocks noGrp="1"/>
          </p:cNvSpPr>
          <p:nvPr>
            <p:ph idx="1"/>
          </p:nvPr>
        </p:nvSpPr>
        <p:spPr/>
        <p:txBody>
          <a:bodyPr/>
          <a:lstStyle/>
          <a:p>
            <a:r>
              <a:rPr lang="en-US" sz="2800" dirty="0" smtClean="0">
                <a:latin typeface="Arial" pitchFamily="34" charset="0"/>
              </a:rPr>
              <a:t>April 25, 2012, EEOC issued guidance </a:t>
            </a:r>
          </a:p>
          <a:p>
            <a:pPr>
              <a:buNone/>
            </a:pPr>
            <a:endParaRPr lang="en-US" sz="2800" dirty="0" smtClean="0">
              <a:latin typeface="Arial" pitchFamily="34" charset="0"/>
            </a:endParaRPr>
          </a:p>
          <a:p>
            <a:r>
              <a:rPr lang="en-US" sz="2800" dirty="0" smtClean="0">
                <a:latin typeface="Arial" pitchFamily="34" charset="0"/>
              </a:rPr>
              <a:t>Reasserts a legal position the Commission staked out more than 20 years ago.  It does not create new law</a:t>
            </a:r>
          </a:p>
          <a:p>
            <a:pPr>
              <a:buNone/>
            </a:pPr>
            <a:endParaRPr lang="en-US" sz="2800" dirty="0" smtClean="0">
              <a:latin typeface="Arial" pitchFamily="34" charset="0"/>
            </a:endParaRPr>
          </a:p>
          <a:p>
            <a:r>
              <a:rPr lang="en-US" sz="2800" dirty="0" smtClean="0">
                <a:latin typeface="Arial" pitchFamily="34" charset="0"/>
              </a:rPr>
              <a:t>TVII was amended in 1991 to include disparate impact analysis</a:t>
            </a:r>
          </a:p>
          <a:p>
            <a:endParaRPr lang="en-US" dirty="0"/>
          </a:p>
        </p:txBody>
      </p:sp>
      <p:sp>
        <p:nvSpPr>
          <p:cNvPr id="8" name="Slide Number Placeholder 7"/>
          <p:cNvSpPr>
            <a:spLocks noGrp="1"/>
          </p:cNvSpPr>
          <p:nvPr>
            <p:ph type="sldNum" sz="quarter" idx="12"/>
          </p:nvPr>
        </p:nvSpPr>
        <p:spPr/>
        <p:txBody>
          <a:bodyPr/>
          <a:lstStyle/>
          <a:p>
            <a:pPr>
              <a:defRPr/>
            </a:pPr>
            <a:fld id="{A745CAB0-F111-4121-BE4E-78F048BFE801}" type="slidenum">
              <a:rPr lang="en-US" smtClean="0"/>
              <a:pPr>
                <a:defRPr/>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algn="ctr"/>
            <a:r>
              <a:rPr lang="en-US" b="1" dirty="0" smtClean="0">
                <a:solidFill>
                  <a:schemeClr val="accent1"/>
                </a:solidFill>
              </a:rPr>
              <a:t>Green v. Missouri Pacific Railroad Company (8</a:t>
            </a:r>
            <a:r>
              <a:rPr lang="en-US" b="1" baseline="30000" dirty="0" smtClean="0">
                <a:solidFill>
                  <a:schemeClr val="accent1"/>
                </a:solidFill>
              </a:rPr>
              <a:t>th</a:t>
            </a:r>
            <a:r>
              <a:rPr lang="en-US" b="1" dirty="0" smtClean="0">
                <a:solidFill>
                  <a:schemeClr val="accent1"/>
                </a:solidFill>
              </a:rPr>
              <a:t> Cir. 1977)</a:t>
            </a:r>
          </a:p>
        </p:txBody>
      </p:sp>
      <p:sp>
        <p:nvSpPr>
          <p:cNvPr id="23555" name="Content Placeholder 2"/>
          <p:cNvSpPr>
            <a:spLocks noGrp="1"/>
          </p:cNvSpPr>
          <p:nvPr>
            <p:ph idx="1"/>
          </p:nvPr>
        </p:nvSpPr>
        <p:spPr>
          <a:xfrm>
            <a:off x="1447800" y="2286000"/>
            <a:ext cx="7313613" cy="3430588"/>
          </a:xfrm>
        </p:spPr>
        <p:txBody>
          <a:bodyPr/>
          <a:lstStyle/>
          <a:p>
            <a:r>
              <a:rPr lang="en-US" dirty="0" smtClean="0"/>
              <a:t>Court said “we cannot conceive of any business necessity which would automatically place every individual convicted of any offense, except minor traffic violations, in the permanent ranks of the unemployed”</a:t>
            </a:r>
          </a:p>
          <a:p>
            <a:pPr>
              <a:buFont typeface="Wingdings" pitchFamily="2" charset="2"/>
              <a:buNone/>
            </a:pPr>
            <a:endParaRPr lang="en-US" dirty="0" smtClean="0"/>
          </a:p>
        </p:txBody>
      </p:sp>
      <p:sp>
        <p:nvSpPr>
          <p:cNvPr id="4" name="Slide Number Placeholder 3"/>
          <p:cNvSpPr>
            <a:spLocks noGrp="1"/>
          </p:cNvSpPr>
          <p:nvPr>
            <p:ph type="sldNum" sz="quarter" idx="12"/>
          </p:nvPr>
        </p:nvSpPr>
        <p:spPr/>
        <p:txBody>
          <a:bodyPr/>
          <a:lstStyle/>
          <a:p>
            <a:pPr>
              <a:defRPr/>
            </a:pPr>
            <a:fld id="{582FF185-280B-4A8B-926C-FF1020DC0926}" type="slidenum">
              <a:rPr lang="en-US" smtClean="0"/>
              <a:pPr>
                <a:defRPr/>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algn="ctr"/>
            <a:r>
              <a:rPr lang="en-US" b="1" smtClean="0">
                <a:solidFill>
                  <a:schemeClr val="accent1"/>
                </a:solidFill>
              </a:rPr>
              <a:t>Arrest and Incarceration Rates</a:t>
            </a:r>
          </a:p>
        </p:txBody>
      </p:sp>
      <p:sp>
        <p:nvSpPr>
          <p:cNvPr id="22531" name="Content Placeholder 2"/>
          <p:cNvSpPr>
            <a:spLocks noGrp="1"/>
          </p:cNvSpPr>
          <p:nvPr>
            <p:ph idx="1"/>
          </p:nvPr>
        </p:nvSpPr>
        <p:spPr>
          <a:xfrm>
            <a:off x="1981200" y="2133600"/>
            <a:ext cx="6249988" cy="4114800"/>
          </a:xfrm>
        </p:spPr>
        <p:txBody>
          <a:bodyPr/>
          <a:lstStyle/>
          <a:p>
            <a:r>
              <a:rPr lang="en-US" smtClean="0"/>
              <a:t>1 in 17 White men</a:t>
            </a:r>
          </a:p>
          <a:p>
            <a:endParaRPr lang="en-US" smtClean="0"/>
          </a:p>
          <a:p>
            <a:r>
              <a:rPr lang="en-US" smtClean="0"/>
              <a:t>1 in 6 Hispanic men</a:t>
            </a:r>
          </a:p>
          <a:p>
            <a:endParaRPr lang="en-US" smtClean="0"/>
          </a:p>
          <a:p>
            <a:r>
              <a:rPr lang="en-US" smtClean="0"/>
              <a:t>1 in 3 African American men</a:t>
            </a:r>
          </a:p>
        </p:txBody>
      </p:sp>
      <p:sp>
        <p:nvSpPr>
          <p:cNvPr id="4" name="Slide Number Placeholder 3"/>
          <p:cNvSpPr>
            <a:spLocks noGrp="1"/>
          </p:cNvSpPr>
          <p:nvPr>
            <p:ph type="sldNum" sz="quarter" idx="12"/>
          </p:nvPr>
        </p:nvSpPr>
        <p:spPr/>
        <p:txBody>
          <a:bodyPr/>
          <a:lstStyle/>
          <a:p>
            <a:pPr>
              <a:defRPr/>
            </a:pPr>
            <a:fld id="{E39E898B-FE01-492E-9437-7A74427F6BF6}" type="slidenum">
              <a:rPr lang="en-US" smtClean="0"/>
              <a:pPr>
                <a:defRPr/>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295400" y="152400"/>
            <a:ext cx="7313613" cy="1143000"/>
          </a:xfrm>
        </p:spPr>
        <p:txBody>
          <a:bodyPr/>
          <a:lstStyle/>
          <a:p>
            <a:pPr algn="ctr"/>
            <a:r>
              <a:rPr lang="en-US" b="1" smtClean="0">
                <a:solidFill>
                  <a:schemeClr val="accent1"/>
                </a:solidFill>
              </a:rPr>
              <a:t>EEOC Guidance</a:t>
            </a:r>
          </a:p>
        </p:txBody>
      </p:sp>
      <p:sp>
        <p:nvSpPr>
          <p:cNvPr id="20483" name="Content Placeholder 2"/>
          <p:cNvSpPr>
            <a:spLocks noGrp="1"/>
          </p:cNvSpPr>
          <p:nvPr>
            <p:ph idx="1"/>
          </p:nvPr>
        </p:nvSpPr>
        <p:spPr/>
        <p:txBody>
          <a:bodyPr/>
          <a:lstStyle/>
          <a:p>
            <a:pPr>
              <a:buFont typeface="Wingdings" pitchFamily="2" charset="2"/>
              <a:buNone/>
            </a:pPr>
            <a:r>
              <a:rPr lang="en-US" smtClean="0"/>
              <a:t>	Arrest:</a:t>
            </a:r>
          </a:p>
          <a:p>
            <a:pPr>
              <a:buFont typeface="Wingdings" pitchFamily="2" charset="2"/>
              <a:buNone/>
            </a:pPr>
            <a:endParaRPr lang="en-US" sz="1400" smtClean="0"/>
          </a:p>
          <a:p>
            <a:pPr lvl="1"/>
            <a:r>
              <a:rPr lang="en-US" sz="2400" smtClean="0"/>
              <a:t>Does not establish that criminal conduct has occurred</a:t>
            </a:r>
          </a:p>
          <a:p>
            <a:pPr lvl="1"/>
            <a:r>
              <a:rPr lang="en-US" sz="2400" smtClean="0"/>
              <a:t>Exclusion based on only an arrest is not job related and consistent with business necessity</a:t>
            </a:r>
          </a:p>
          <a:p>
            <a:pPr lvl="1"/>
            <a:r>
              <a:rPr lang="en-US" sz="2400" smtClean="0"/>
              <a:t>Employer may make employment decision based on the conduct underlying the arrest if that conduct makes the individual unfit for the position</a:t>
            </a:r>
          </a:p>
        </p:txBody>
      </p:sp>
      <p:sp>
        <p:nvSpPr>
          <p:cNvPr id="4" name="Slide Number Placeholder 3"/>
          <p:cNvSpPr>
            <a:spLocks noGrp="1"/>
          </p:cNvSpPr>
          <p:nvPr>
            <p:ph type="sldNum" sz="quarter" idx="12"/>
          </p:nvPr>
        </p:nvSpPr>
        <p:spPr/>
        <p:txBody>
          <a:bodyPr/>
          <a:lstStyle/>
          <a:p>
            <a:pPr>
              <a:defRPr/>
            </a:pPr>
            <a:fld id="{6E992CF7-90B3-481F-821B-31E294EC5C82}" type="slidenum">
              <a:rPr lang="en-US" smtClean="0"/>
              <a:pPr>
                <a:defRPr/>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295400" y="152400"/>
            <a:ext cx="7313613" cy="1143000"/>
          </a:xfrm>
        </p:spPr>
        <p:txBody>
          <a:bodyPr/>
          <a:lstStyle/>
          <a:p>
            <a:pPr algn="ctr"/>
            <a:r>
              <a:rPr lang="en-US" b="1" dirty="0" smtClean="0">
                <a:solidFill>
                  <a:schemeClr val="accent1"/>
                </a:solidFill>
              </a:rPr>
              <a:t>EEOC Guidance (cont’d)</a:t>
            </a:r>
          </a:p>
        </p:txBody>
      </p:sp>
      <p:sp>
        <p:nvSpPr>
          <p:cNvPr id="21507" name="Content Placeholder 2"/>
          <p:cNvSpPr>
            <a:spLocks noGrp="1"/>
          </p:cNvSpPr>
          <p:nvPr>
            <p:ph idx="1"/>
          </p:nvPr>
        </p:nvSpPr>
        <p:spPr>
          <a:xfrm>
            <a:off x="1219200" y="1676400"/>
            <a:ext cx="7313613" cy="4114800"/>
          </a:xfrm>
        </p:spPr>
        <p:txBody>
          <a:bodyPr/>
          <a:lstStyle/>
          <a:p>
            <a:pPr>
              <a:buFont typeface="Wingdings" pitchFamily="2" charset="2"/>
              <a:buNone/>
            </a:pPr>
            <a:r>
              <a:rPr lang="en-US" dirty="0" smtClean="0"/>
              <a:t>	Conviction:</a:t>
            </a:r>
          </a:p>
          <a:p>
            <a:pPr>
              <a:buFont typeface="Wingdings" pitchFamily="2" charset="2"/>
              <a:buNone/>
            </a:pPr>
            <a:endParaRPr lang="en-US" sz="1400" dirty="0" smtClean="0"/>
          </a:p>
          <a:p>
            <a:pPr lvl="1"/>
            <a:r>
              <a:rPr lang="en-US" sz="1800" dirty="0" smtClean="0"/>
              <a:t>Will usually serve as sufficient evidence that a person engaged in a particular conduct</a:t>
            </a:r>
          </a:p>
          <a:p>
            <a:pPr lvl="1"/>
            <a:r>
              <a:rPr lang="en-US" sz="1800" dirty="0" smtClean="0"/>
              <a:t>Employer may not rely on conviction record alone (depending on the circumstance)</a:t>
            </a:r>
          </a:p>
          <a:p>
            <a:pPr lvl="1"/>
            <a:r>
              <a:rPr lang="en-US" sz="1800" dirty="0" smtClean="0"/>
              <a:t>Private consumer reporting agencies database may not be updated</a:t>
            </a:r>
          </a:p>
          <a:p>
            <a:pPr lvl="1"/>
            <a:r>
              <a:rPr lang="en-US" sz="1800" dirty="0" smtClean="0"/>
              <a:t>Individual may not be aware of, or there may be lack of compliance with court order to seal record</a:t>
            </a:r>
          </a:p>
          <a:p>
            <a:pPr lvl="1"/>
            <a:r>
              <a:rPr lang="en-US" sz="1800" dirty="0" smtClean="0"/>
              <a:t>Record may lack unique information</a:t>
            </a:r>
          </a:p>
          <a:p>
            <a:pPr lvl="1"/>
            <a:r>
              <a:rPr lang="en-US" sz="1800" dirty="0" smtClean="0"/>
              <a:t>Data may be inaccurate</a:t>
            </a:r>
          </a:p>
          <a:p>
            <a:pPr lvl="1"/>
            <a:r>
              <a:rPr lang="en-US" sz="1800" dirty="0" smtClean="0"/>
              <a:t>Not current</a:t>
            </a:r>
          </a:p>
          <a:p>
            <a:pPr lvl="1"/>
            <a:r>
              <a:rPr lang="en-US" sz="1800" dirty="0" smtClean="0"/>
              <a:t>Spelling (name)/clerical errors</a:t>
            </a:r>
          </a:p>
          <a:p>
            <a:pPr lvl="1"/>
            <a:r>
              <a:rPr lang="en-US" sz="1800" dirty="0" smtClean="0"/>
              <a:t>Record should have but was not expunged</a:t>
            </a:r>
          </a:p>
          <a:p>
            <a:pPr lvl="1"/>
            <a:endParaRPr lang="en-US" sz="2400" dirty="0" smtClean="0"/>
          </a:p>
        </p:txBody>
      </p:sp>
      <p:sp>
        <p:nvSpPr>
          <p:cNvPr id="4" name="Slide Number Placeholder 3"/>
          <p:cNvSpPr>
            <a:spLocks noGrp="1"/>
          </p:cNvSpPr>
          <p:nvPr>
            <p:ph type="sldNum" sz="quarter" idx="12"/>
          </p:nvPr>
        </p:nvSpPr>
        <p:spPr/>
        <p:txBody>
          <a:bodyPr/>
          <a:lstStyle/>
          <a:p>
            <a:pPr>
              <a:defRPr/>
            </a:pPr>
            <a:fld id="{E7606501-E361-4DE4-90D2-8CA4BEEDFC4D}" type="slidenum">
              <a:rPr lang="en-US" smtClean="0"/>
              <a:pPr>
                <a:defRPr/>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algn="ctr"/>
            <a:r>
              <a:rPr lang="en-US" b="1" smtClean="0"/>
              <a:t>Business Necessity Defense</a:t>
            </a:r>
          </a:p>
        </p:txBody>
      </p:sp>
      <p:sp>
        <p:nvSpPr>
          <p:cNvPr id="24579" name="Content Placeholder 2"/>
          <p:cNvSpPr>
            <a:spLocks noGrp="1"/>
          </p:cNvSpPr>
          <p:nvPr>
            <p:ph idx="1"/>
          </p:nvPr>
        </p:nvSpPr>
        <p:spPr/>
        <p:txBody>
          <a:bodyPr/>
          <a:lstStyle/>
          <a:p>
            <a:pPr marL="514350" indent="-514350"/>
            <a:r>
              <a:rPr lang="en-US" smtClean="0"/>
              <a:t>The nature and severity of the offense;</a:t>
            </a:r>
          </a:p>
          <a:p>
            <a:pPr marL="514350" indent="-514350"/>
            <a:endParaRPr lang="en-US" smtClean="0"/>
          </a:p>
          <a:p>
            <a:pPr marL="514350" indent="-514350"/>
            <a:r>
              <a:rPr lang="en-US" smtClean="0"/>
              <a:t>The amount of time that has elapsed since the conviction/or completion of the sentence; and,</a:t>
            </a:r>
          </a:p>
          <a:p>
            <a:pPr marL="514350" indent="-514350"/>
            <a:endParaRPr lang="en-US" smtClean="0"/>
          </a:p>
          <a:p>
            <a:pPr marL="514350" indent="-514350"/>
            <a:r>
              <a:rPr lang="en-US" smtClean="0"/>
              <a:t>The nature of the job held or sought.</a:t>
            </a:r>
          </a:p>
        </p:txBody>
      </p:sp>
      <p:sp>
        <p:nvSpPr>
          <p:cNvPr id="4" name="Slide Number Placeholder 3"/>
          <p:cNvSpPr>
            <a:spLocks noGrp="1"/>
          </p:cNvSpPr>
          <p:nvPr>
            <p:ph type="sldNum" sz="quarter" idx="12"/>
          </p:nvPr>
        </p:nvSpPr>
        <p:spPr/>
        <p:txBody>
          <a:bodyPr/>
          <a:lstStyle/>
          <a:p>
            <a:pPr>
              <a:defRPr/>
            </a:pPr>
            <a:fld id="{A4F6BF91-EC48-41D6-9E83-3DC09E2B5E95}" type="slidenum">
              <a:rPr lang="en-US" smtClean="0"/>
              <a:pPr>
                <a:defRPr/>
              </a:pPr>
              <a:t>9</a:t>
            </a:fld>
            <a:endParaRPr lang="en-US"/>
          </a:p>
        </p:txBody>
      </p:sp>
    </p:spTree>
  </p:cSld>
  <p:clrMapOvr>
    <a:masterClrMapping/>
  </p:clrMapOvr>
</p:sld>
</file>

<file path=ppt/theme/theme1.xml><?xml version="1.0" encoding="utf-8"?>
<a:theme xmlns:a="http://schemas.openxmlformats.org/drawingml/2006/main" name="Eclipse">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200" b="0" i="0" u="none" strike="noStrike" cap="none" normalizeH="0" baseline="0" smtClean="0">
            <a:ln>
              <a:noFill/>
            </a:ln>
            <a:solidFill>
              <a:schemeClr val="tx1"/>
            </a:solidFill>
            <a:effectLst/>
            <a:latin typeface="Arial" charset="0"/>
          </a:defRPr>
        </a:defPPr>
      </a:lstStyle>
    </a:lnDef>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10154</TotalTime>
  <Words>1453</Words>
  <Application>Microsoft Office PowerPoint</Application>
  <PresentationFormat>On-screen Show (4:3)</PresentationFormat>
  <Paragraphs>203</Paragraphs>
  <Slides>26</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Wingdings</vt:lpstr>
      <vt:lpstr>AvantGarde Bk BT</vt:lpstr>
      <vt:lpstr>Verdana</vt:lpstr>
      <vt:lpstr>Courier New</vt:lpstr>
      <vt:lpstr>Times New Roman</vt:lpstr>
      <vt:lpstr>Eclipse</vt:lpstr>
      <vt:lpstr>Slide 1</vt:lpstr>
      <vt:lpstr>Strategic Enforcement Plan</vt:lpstr>
      <vt:lpstr>Slide 3</vt:lpstr>
      <vt:lpstr>Arrest &amp; Conviction Records</vt:lpstr>
      <vt:lpstr>Green v. Missouri Pacific Railroad Company (8th Cir. 1977)</vt:lpstr>
      <vt:lpstr>Arrest and Incarceration Rates</vt:lpstr>
      <vt:lpstr>EEOC Guidance</vt:lpstr>
      <vt:lpstr>EEOC Guidance (cont’d)</vt:lpstr>
      <vt:lpstr>Business Necessity Defense</vt:lpstr>
      <vt:lpstr>SEP Priority No. 2: Protecting Immigrant, Migrant, and Other Vulnerable Workers </vt:lpstr>
      <vt:lpstr>SEP Priority No. 3: Addressing Emerging and Developing Issues</vt:lpstr>
      <vt:lpstr>SEP Priority 3 (cont.): Emerging Developing Issue – ADA/ADAAA</vt:lpstr>
      <vt:lpstr>SEP Priority 3 (cont.): Emerging Developing Issue – PDA/ADAAA</vt:lpstr>
      <vt:lpstr>SEP Priority 3(cont.): Emerging Developing Issue - LGBT</vt:lpstr>
      <vt:lpstr>LGBT: EEOC’s Position</vt:lpstr>
      <vt:lpstr>Resolved EEOC Charge:</vt:lpstr>
      <vt:lpstr>Resolved EEOC Charge (cont’d): </vt:lpstr>
      <vt:lpstr>Emerging Issue (cont.): GINA</vt:lpstr>
      <vt:lpstr>GINA Settlements</vt:lpstr>
      <vt:lpstr>SEP Priority No. 4: Equal Pay Laws</vt:lpstr>
      <vt:lpstr>SEP Priority No. 5: Preserving Access to the Legal System</vt:lpstr>
      <vt:lpstr>Preserving Access to Legal System (cont.)</vt:lpstr>
      <vt:lpstr>SEP Priority No. 6: Preventing Harassment Through Systemic Enforcement and Targeted Outreach</vt:lpstr>
      <vt:lpstr>Slide 24</vt:lpstr>
      <vt:lpstr>Timeline: When a Charge of  Discrimination is Filed</vt:lpstr>
      <vt:lpstr>Tips on EEOC Investigations </vt:lpstr>
    </vt:vector>
  </TitlesOfParts>
  <Company>뿿쀰Ʋᗸ뿿턄</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brian jones</dc:creator>
  <cp:lastModifiedBy>bryanf</cp:lastModifiedBy>
  <cp:revision>248</cp:revision>
  <dcterms:created xsi:type="dcterms:W3CDTF">2009-01-09T17:10:54Z</dcterms:created>
  <dcterms:modified xsi:type="dcterms:W3CDTF">2014-09-11T12:47:46Z</dcterms:modified>
</cp:coreProperties>
</file>